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8" r:id="rId1"/>
    <p:sldMasterId id="2147484380" r:id="rId2"/>
  </p:sldMasterIdLst>
  <p:notesMasterIdLst>
    <p:notesMasterId r:id="rId49"/>
  </p:notesMasterIdLst>
  <p:handoutMasterIdLst>
    <p:handoutMasterId r:id="rId50"/>
  </p:handoutMasterIdLst>
  <p:sldIdLst>
    <p:sldId id="256" r:id="rId3"/>
    <p:sldId id="257" r:id="rId4"/>
    <p:sldId id="262" r:id="rId5"/>
    <p:sldId id="330" r:id="rId6"/>
    <p:sldId id="263" r:id="rId7"/>
    <p:sldId id="265" r:id="rId8"/>
    <p:sldId id="332" r:id="rId9"/>
    <p:sldId id="266" r:id="rId10"/>
    <p:sldId id="267" r:id="rId11"/>
    <p:sldId id="268" r:id="rId12"/>
    <p:sldId id="269" r:id="rId13"/>
    <p:sldId id="270" r:id="rId14"/>
    <p:sldId id="271" r:id="rId15"/>
    <p:sldId id="272" r:id="rId16"/>
    <p:sldId id="274" r:id="rId17"/>
    <p:sldId id="275" r:id="rId18"/>
    <p:sldId id="334" r:id="rId19"/>
    <p:sldId id="281" r:id="rId20"/>
    <p:sldId id="276" r:id="rId21"/>
    <p:sldId id="277" r:id="rId22"/>
    <p:sldId id="278" r:id="rId23"/>
    <p:sldId id="279" r:id="rId24"/>
    <p:sldId id="301" r:id="rId25"/>
    <p:sldId id="335" r:id="rId26"/>
    <p:sldId id="303" r:id="rId27"/>
    <p:sldId id="304" r:id="rId28"/>
    <p:sldId id="305" r:id="rId29"/>
    <p:sldId id="309" r:id="rId30"/>
    <p:sldId id="307" r:id="rId31"/>
    <p:sldId id="310" r:id="rId32"/>
    <p:sldId id="336" r:id="rId33"/>
    <p:sldId id="285" r:id="rId34"/>
    <p:sldId id="286" r:id="rId35"/>
    <p:sldId id="287" r:id="rId36"/>
    <p:sldId id="290" r:id="rId37"/>
    <p:sldId id="291" r:id="rId38"/>
    <p:sldId id="292" r:id="rId39"/>
    <p:sldId id="293" r:id="rId40"/>
    <p:sldId id="294" r:id="rId41"/>
    <p:sldId id="295" r:id="rId42"/>
    <p:sldId id="296" r:id="rId43"/>
    <p:sldId id="338" r:id="rId44"/>
    <p:sldId id="297" r:id="rId45"/>
    <p:sldId id="298" r:id="rId46"/>
    <p:sldId id="299" r:id="rId47"/>
    <p:sldId id="300" r:id="rId4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3F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9" autoAdjust="0"/>
    <p:restoredTop sz="84586" autoAdjust="0"/>
  </p:normalViewPr>
  <p:slideViewPr>
    <p:cSldViewPr>
      <p:cViewPr>
        <p:scale>
          <a:sx n="75" d="100"/>
          <a:sy n="75" d="100"/>
        </p:scale>
        <p:origin x="-85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253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dirty="0"/>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0388B2B-C58E-42A6-83F7-04DA016B9D67}" type="datetimeFigureOut">
              <a:rPr lang="el-GR"/>
              <a:pPr>
                <a:defRPr/>
              </a:pPr>
              <a:t>15/12/2014</a:t>
            </a:fld>
            <a:endParaRPr lang="el-GR" dirty="0"/>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dirty="0"/>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8D147E1-2A31-4CBE-A46E-A0DFD34D4CF2}" type="slidenum">
              <a:rPr lang="el-GR"/>
              <a:pPr>
                <a:defRPr/>
              </a:pPr>
              <a:t>‹#›</a:t>
            </a:fld>
            <a:endParaRPr lang="el-GR" dirty="0"/>
          </a:p>
        </p:txBody>
      </p:sp>
    </p:spTree>
    <p:extLst>
      <p:ext uri="{BB962C8B-B14F-4D97-AF65-F5344CB8AC3E}">
        <p14:creationId xmlns:p14="http://schemas.microsoft.com/office/powerpoint/2010/main" val="2045336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BB8F232-9268-4252-84CF-02F4F58D1AC0}" type="datetimeFigureOut">
              <a:rPr lang="el-GR"/>
              <a:pPr>
                <a:defRPr/>
              </a:pPr>
              <a:t>15/12/2014</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03FE096-AC61-4B1B-AAA4-5C63487D0514}" type="slidenum">
              <a:rPr lang="el-GR"/>
              <a:pPr>
                <a:defRPr/>
              </a:pPr>
              <a:t>‹#›</a:t>
            </a:fld>
            <a:endParaRPr lang="el-GR" dirty="0"/>
          </a:p>
        </p:txBody>
      </p:sp>
    </p:spTree>
    <p:extLst>
      <p:ext uri="{BB962C8B-B14F-4D97-AF65-F5344CB8AC3E}">
        <p14:creationId xmlns:p14="http://schemas.microsoft.com/office/powerpoint/2010/main" val="2930239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28674"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dirty="0" smtClean="0"/>
          </a:p>
        </p:txBody>
      </p:sp>
      <p:sp>
        <p:nvSpPr>
          <p:cNvPr id="28675"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739095-48D1-4F86-B3B7-91B6D405F4C7}" type="slidenum">
              <a:rPr lang="el-GR">
                <a:cs typeface="Arial" charset="0"/>
              </a:rPr>
              <a:pPr fontAlgn="base">
                <a:spcBef>
                  <a:spcPct val="0"/>
                </a:spcBef>
                <a:spcAft>
                  <a:spcPct val="0"/>
                </a:spcAft>
              </a:pPr>
              <a:t>1</a:t>
            </a:fld>
            <a:endParaRPr lang="el-GR" dirty="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90114"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1</a:t>
            </a:r>
            <a:r>
              <a:rPr lang="en-US" b="1" dirty="0" smtClean="0">
                <a:sym typeface="Symbol" pitchFamily="18" charset="2"/>
              </a:rPr>
              <a:t> </a:t>
            </a:r>
            <a:r>
              <a:rPr lang="el-GR" dirty="0" smtClean="0">
                <a:sym typeface="Symbol" pitchFamily="18" charset="2"/>
              </a:rPr>
              <a:t>δήλωση κατεύθυνσης, σημασία «σύρω», επιρρ. (μαλακά, δυνατά)</a:t>
            </a:r>
          </a:p>
          <a:p>
            <a:pPr>
              <a:spcBef>
                <a:spcPct val="0"/>
              </a:spcBef>
            </a:pPr>
            <a:r>
              <a:rPr lang="el-GR" b="1" dirty="0" smtClean="0">
                <a:sym typeface="Symbol" pitchFamily="18" charset="2"/>
              </a:rPr>
              <a:t>2 </a:t>
            </a:r>
            <a:r>
              <a:rPr lang="el-GR" dirty="0" smtClean="0">
                <a:sym typeface="Symbol" pitchFamily="18" charset="2"/>
              </a:rPr>
              <a:t>σημασίες</a:t>
            </a:r>
            <a:r>
              <a:rPr lang="en-US" dirty="0" smtClean="0">
                <a:sym typeface="Symbol" pitchFamily="18" charset="2"/>
              </a:rPr>
              <a:t>:</a:t>
            </a:r>
            <a:r>
              <a:rPr lang="el-GR" dirty="0" smtClean="0">
                <a:sym typeface="Symbol" pitchFamily="18" charset="2"/>
              </a:rPr>
              <a:t> «σέρνω», «μετακινώ», «βγάζω»,  δύναμη σπάνια (δυνατά)</a:t>
            </a:r>
          </a:p>
          <a:p>
            <a:pPr>
              <a:spcBef>
                <a:spcPct val="0"/>
              </a:spcBef>
            </a:pPr>
            <a:r>
              <a:rPr lang="el-GR" b="1" dirty="0" smtClean="0">
                <a:sym typeface="Symbol" pitchFamily="18" charset="2"/>
              </a:rPr>
              <a:t>3 </a:t>
            </a:r>
            <a:r>
              <a:rPr lang="el-GR" dirty="0" smtClean="0">
                <a:sym typeface="Symbol" pitchFamily="18" charset="2"/>
              </a:rPr>
              <a:t>μετακίνηση, η δύναμη δηλώνεται ελάχιστα, όταν δηλώνεται (με όλη την δύναμη, απαλά/μαλακά)</a:t>
            </a:r>
          </a:p>
          <a:p>
            <a:pPr>
              <a:spcBef>
                <a:spcPct val="0"/>
              </a:spcBef>
            </a:pPr>
            <a:r>
              <a:rPr lang="el-GR" b="1" dirty="0" smtClean="0">
                <a:sym typeface="Symbol" pitchFamily="18" charset="2"/>
              </a:rPr>
              <a:t>4  </a:t>
            </a:r>
            <a:r>
              <a:rPr lang="el-GR" dirty="0" smtClean="0">
                <a:sym typeface="Symbol" pitchFamily="18" charset="2"/>
              </a:rPr>
              <a:t>δήλωση κατεύθυνσης, σημασίες</a:t>
            </a:r>
            <a:r>
              <a:rPr lang="en-US" dirty="0" smtClean="0">
                <a:sym typeface="Symbol" pitchFamily="18" charset="2"/>
              </a:rPr>
              <a:t>:</a:t>
            </a:r>
            <a:r>
              <a:rPr lang="el-GR" dirty="0" smtClean="0">
                <a:sym typeface="Symbol" pitchFamily="18" charset="2"/>
              </a:rPr>
              <a:t> «σέρνω», «μετακινώ», «βγάζω»</a:t>
            </a:r>
            <a:r>
              <a:rPr lang="en-US" dirty="0" smtClean="0">
                <a:sym typeface="Symbol" pitchFamily="18" charset="2"/>
              </a:rPr>
              <a:t> </a:t>
            </a:r>
            <a:endParaRPr lang="el-GR" dirty="0" smtClean="0">
              <a:sym typeface="Symbol" pitchFamily="18" charset="2"/>
            </a:endParaRPr>
          </a:p>
          <a:p>
            <a:pPr>
              <a:spcBef>
                <a:spcPct val="0"/>
              </a:spcBef>
            </a:pPr>
            <a:r>
              <a:rPr lang="el-GR" b="1" dirty="0" smtClean="0">
                <a:sym typeface="Symbol" pitchFamily="18" charset="2"/>
              </a:rPr>
              <a:t>5</a:t>
            </a:r>
            <a:r>
              <a:rPr lang="en-US" b="1" dirty="0" smtClean="0">
                <a:sym typeface="Symbol" pitchFamily="18" charset="2"/>
              </a:rPr>
              <a:t> </a:t>
            </a:r>
            <a:r>
              <a:rPr lang="el-GR" b="1" dirty="0" smtClean="0">
                <a:sym typeface="Symbol" pitchFamily="18" charset="2"/>
              </a:rPr>
              <a:t>«</a:t>
            </a:r>
            <a:r>
              <a:rPr lang="el-GR" dirty="0" smtClean="0">
                <a:sym typeface="Symbol" pitchFamily="18" charset="2"/>
              </a:rPr>
              <a:t>απομακρύνομαι»,</a:t>
            </a:r>
            <a:r>
              <a:rPr lang="en-US" dirty="0" smtClean="0">
                <a:sym typeface="Symbol" pitchFamily="18" charset="2"/>
              </a:rPr>
              <a:t> </a:t>
            </a:r>
            <a:r>
              <a:rPr lang="el-GR" dirty="0" smtClean="0">
                <a:sym typeface="Symbol" pitchFamily="18" charset="2"/>
              </a:rPr>
              <a:t>«μετακινούμαι»</a:t>
            </a:r>
            <a:endParaRPr lang="el-GR" dirty="0" smtClean="0"/>
          </a:p>
        </p:txBody>
      </p:sp>
      <p:sp>
        <p:nvSpPr>
          <p:cNvPr id="90115"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D39D28-28F9-4C8B-A2E1-40519741D1F2}" type="slidenum">
              <a:rPr lang="el-GR">
                <a:cs typeface="Arial" charset="0"/>
              </a:rPr>
              <a:pPr fontAlgn="base">
                <a:spcBef>
                  <a:spcPct val="0"/>
                </a:spcBef>
                <a:spcAft>
                  <a:spcPct val="0"/>
                </a:spcAft>
              </a:pPr>
              <a:t>29</a:t>
            </a:fld>
            <a:endParaRPr lang="el-GR" dirty="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92162"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dirty="0" smtClean="0"/>
              <a:t>1</a:t>
            </a:r>
            <a:r>
              <a:rPr lang="el-GR" dirty="0" smtClean="0">
                <a:sym typeface="Symbol" pitchFamily="18" charset="2"/>
              </a:rPr>
              <a:t> δήλωση δύναμης (μαλακά/απαλά, δυνατά, με όλη τη δύναμη). Όταν δεν δηλώνεται «ωθώ».</a:t>
            </a:r>
          </a:p>
          <a:p>
            <a:pPr>
              <a:spcBef>
                <a:spcPct val="0"/>
              </a:spcBef>
            </a:pPr>
            <a:r>
              <a:rPr lang="el-GR" dirty="0" smtClean="0">
                <a:sym typeface="Symbol" pitchFamily="18" charset="2"/>
              </a:rPr>
              <a:t>2 </a:t>
            </a:r>
            <a:r>
              <a:rPr lang="el-GR" dirty="0" smtClean="0"/>
              <a:t>δεν έχουμε δήλωση δύναμης, έχουμε μετακίνηση και η κατεύθυνση δηλώνεται.</a:t>
            </a:r>
          </a:p>
          <a:p>
            <a:pPr>
              <a:spcBef>
                <a:spcPct val="0"/>
              </a:spcBef>
            </a:pPr>
            <a:r>
              <a:rPr lang="el-GR" dirty="0" smtClean="0"/>
              <a:t>5</a:t>
            </a:r>
            <a:r>
              <a:rPr lang="el-GR" dirty="0" smtClean="0">
                <a:sym typeface="Symbol" pitchFamily="18" charset="2"/>
              </a:rPr>
              <a:t> δήλωση δύναμης (δυνατά, με όλη τη δύναμη), μετακίνηση+ κατεύθυνση  «ωθώ-ούμαι».</a:t>
            </a:r>
            <a:endParaRPr lang="el-GR" dirty="0" smtClean="0"/>
          </a:p>
        </p:txBody>
      </p:sp>
      <p:sp>
        <p:nvSpPr>
          <p:cNvPr id="92163"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919939-4DAA-442E-AC0F-3D581B0135BD}" type="slidenum">
              <a:rPr lang="el-GR">
                <a:cs typeface="Arial" charset="0"/>
              </a:rPr>
              <a:pPr fontAlgn="base">
                <a:spcBef>
                  <a:spcPct val="0"/>
                </a:spcBef>
                <a:spcAft>
                  <a:spcPct val="0"/>
                </a:spcAft>
              </a:pPr>
              <a:t>30</a:t>
            </a:fld>
            <a:endParaRPr lang="el-GR" dirty="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95234"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dirty="0" smtClean="0"/>
          </a:p>
        </p:txBody>
      </p:sp>
      <p:sp>
        <p:nvSpPr>
          <p:cNvPr id="95235"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4A112A-5C88-4A33-96E5-3ED89525154B}" type="slidenum">
              <a:rPr lang="el-GR">
                <a:cs typeface="Arial" charset="0"/>
              </a:rPr>
              <a:pPr fontAlgn="base">
                <a:spcBef>
                  <a:spcPct val="0"/>
                </a:spcBef>
                <a:spcAft>
                  <a:spcPct val="0"/>
                </a:spcAft>
              </a:pPr>
              <a:t>32</a:t>
            </a:fld>
            <a:endParaRPr lang="el-GR" dirty="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Αντίστροφος πίνακας της ρητής δήλωσης.</a:t>
            </a:r>
            <a:endParaRPr lang="el-GR" dirty="0"/>
          </a:p>
        </p:txBody>
      </p:sp>
      <p:sp>
        <p:nvSpPr>
          <p:cNvPr id="4" name="Θέση αριθμού διαφάνειας 3"/>
          <p:cNvSpPr>
            <a:spLocks noGrp="1"/>
          </p:cNvSpPr>
          <p:nvPr>
            <p:ph type="sldNum" sz="quarter" idx="10"/>
          </p:nvPr>
        </p:nvSpPr>
        <p:spPr/>
        <p:txBody>
          <a:bodyPr/>
          <a:lstStyle/>
          <a:p>
            <a:pPr>
              <a:defRPr/>
            </a:pPr>
            <a:fld id="{103FE096-AC61-4B1B-AAA4-5C63487D0514}" type="slidenum">
              <a:rPr lang="el-GR" smtClean="0"/>
              <a:pPr>
                <a:defRPr/>
              </a:pPr>
              <a:t>34</a:t>
            </a:fld>
            <a:endParaRPr lang="el-GR" dirty="0"/>
          </a:p>
        </p:txBody>
      </p:sp>
    </p:spTree>
    <p:extLst>
      <p:ext uri="{BB962C8B-B14F-4D97-AF65-F5344CB8AC3E}">
        <p14:creationId xmlns:p14="http://schemas.microsoft.com/office/powerpoint/2010/main" val="3707998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102402"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b="1" i="0" dirty="0" smtClean="0"/>
              <a:t>Συντακτικά</a:t>
            </a:r>
            <a:r>
              <a:rPr lang="el-GR" b="1" i="0" baseline="0" dirty="0" smtClean="0"/>
              <a:t> χαρακτηριστικά</a:t>
            </a:r>
            <a:r>
              <a:rPr lang="en-US" b="1" i="0" baseline="0" dirty="0" smtClean="0"/>
              <a:t>: </a:t>
            </a:r>
            <a:r>
              <a:rPr lang="el-GR" b="1" i="0" baseline="0" dirty="0" smtClean="0"/>
              <a:t>υποκείμενο, αντικείμενο, κλιτικό, φωνή.</a:t>
            </a:r>
            <a:r>
              <a:rPr lang="el-GR" b="1" i="1" baseline="0" dirty="0" smtClean="0"/>
              <a:t> Σ</a:t>
            </a:r>
            <a:r>
              <a:rPr lang="el-GR" b="1" i="1" dirty="0" smtClean="0"/>
              <a:t>υντακτικά συγγενεύουν πειρσσότερο </a:t>
            </a:r>
            <a:r>
              <a:rPr lang="el-GR" dirty="0" smtClean="0"/>
              <a:t> </a:t>
            </a:r>
            <a:r>
              <a:rPr lang="el-GR" b="1" i="1" dirty="0" smtClean="0"/>
              <a:t>μεταξύ τους τα τραβάω - σέρνω - σπρώχνω</a:t>
            </a:r>
            <a:r>
              <a:rPr lang="el-GR" dirty="0" smtClean="0"/>
              <a:t> </a:t>
            </a:r>
            <a:r>
              <a:rPr lang="el-GR" b="1" i="1" dirty="0" smtClean="0"/>
              <a:t>(όχι το κουβαλάω)</a:t>
            </a:r>
            <a:r>
              <a:rPr lang="el-GR" dirty="0" smtClean="0"/>
              <a:t> </a:t>
            </a:r>
            <a:r>
              <a:rPr lang="el-GR" b="1" i="1" dirty="0" smtClean="0"/>
              <a:t> </a:t>
            </a:r>
            <a:r>
              <a:rPr lang="el-GR" dirty="0" smtClean="0"/>
              <a:t> </a:t>
            </a:r>
            <a:r>
              <a:rPr lang="el-GR" b="1" i="1" dirty="0" smtClean="0"/>
              <a:t> </a:t>
            </a:r>
            <a:r>
              <a:rPr lang="el-GR" dirty="0" smtClean="0"/>
              <a:t> </a:t>
            </a:r>
            <a:r>
              <a:rPr lang="el-GR" b="1" i="1" dirty="0" smtClean="0"/>
              <a:t>σέρνω - σπρώχνω: παρουσιάζουν τη </a:t>
            </a:r>
            <a:r>
              <a:rPr lang="el-GR" dirty="0" smtClean="0"/>
              <a:t> </a:t>
            </a:r>
            <a:r>
              <a:rPr lang="el-GR" b="1" i="1" dirty="0" smtClean="0"/>
              <a:t>μεγαλύτερη απόσταση (συντακτικά)</a:t>
            </a:r>
            <a:r>
              <a:rPr lang="el-GR" dirty="0" smtClean="0"/>
              <a:t> </a:t>
            </a:r>
          </a:p>
        </p:txBody>
      </p:sp>
      <p:sp>
        <p:nvSpPr>
          <p:cNvPr id="102403"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862485-22C6-42DB-83A2-8ABF79354124}" type="slidenum">
              <a:rPr lang="el-GR">
                <a:cs typeface="Arial" charset="0"/>
              </a:rPr>
              <a:pPr fontAlgn="base">
                <a:spcBef>
                  <a:spcPct val="0"/>
                </a:spcBef>
                <a:spcAft>
                  <a:spcPct val="0"/>
                </a:spcAft>
              </a:pPr>
              <a:t>35</a:t>
            </a:fld>
            <a:endParaRPr lang="el-GR" dirty="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104450"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b="1" i="1" dirty="0" smtClean="0"/>
              <a:t>τραβάω - σέρνω: διαφοροποιούνται </a:t>
            </a:r>
            <a:r>
              <a:rPr lang="el-GR" dirty="0" smtClean="0"/>
              <a:t> </a:t>
            </a:r>
            <a:r>
              <a:rPr lang="el-GR" b="1" i="1" dirty="0" smtClean="0"/>
              <a:t>κυρίως στη διαδρομή (κατεύθυνση / </a:t>
            </a:r>
            <a:r>
              <a:rPr lang="el-GR" dirty="0" smtClean="0"/>
              <a:t> </a:t>
            </a:r>
            <a:r>
              <a:rPr lang="el-GR" b="1" i="1" dirty="0" smtClean="0"/>
              <a:t>τόπος) και στο μέλος / μέρος </a:t>
            </a:r>
            <a:r>
              <a:rPr lang="el-GR" dirty="0" smtClean="0"/>
              <a:t> </a:t>
            </a:r>
            <a:r>
              <a:rPr lang="el-GR" b="1" i="1" dirty="0" smtClean="0"/>
              <a:t>υποκειμένου και αντικειμένου</a:t>
            </a:r>
            <a:r>
              <a:rPr lang="el-GR" dirty="0" smtClean="0"/>
              <a:t> .</a:t>
            </a:r>
          </a:p>
        </p:txBody>
      </p:sp>
      <p:sp>
        <p:nvSpPr>
          <p:cNvPr id="104451"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8D4C3F-6D85-49BB-AF50-B24646CF814E}" type="slidenum">
              <a:rPr lang="el-GR">
                <a:cs typeface="Arial" charset="0"/>
              </a:rPr>
              <a:pPr fontAlgn="base">
                <a:spcBef>
                  <a:spcPct val="0"/>
                </a:spcBef>
                <a:spcAft>
                  <a:spcPct val="0"/>
                </a:spcAft>
              </a:pPr>
              <a:t>36</a:t>
            </a:fld>
            <a:endParaRPr lang="el-GR" dirty="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106498"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b="1" i="1" dirty="0" smtClean="0"/>
              <a:t>σε όλα τα ρήματα επικρατεί η απουσία δύναμης</a:t>
            </a:r>
            <a:r>
              <a:rPr lang="el-GR" dirty="0" smtClean="0"/>
              <a:t> . </a:t>
            </a:r>
            <a:r>
              <a:rPr lang="el-GR" b="1" i="1" dirty="0" smtClean="0"/>
              <a:t>Βαθμονομημένη κλίμακα(1-4  </a:t>
            </a:r>
            <a:r>
              <a:rPr lang="el-GR" b="1" i="1" dirty="0" smtClean="0">
                <a:sym typeface="Symbol" pitchFamily="18" charset="2"/>
              </a:rPr>
              <a:t> </a:t>
            </a:r>
            <a:r>
              <a:rPr lang="el-GR" b="1" dirty="0" smtClean="0"/>
              <a:t>πολύ μαλακά/απαλά, μαλακά/απαλά δυνατά, όλη τη δύναμη).</a:t>
            </a:r>
          </a:p>
        </p:txBody>
      </p:sp>
      <p:sp>
        <p:nvSpPr>
          <p:cNvPr id="106499"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D51C64-50C4-417D-8AE9-632AAB1FD78D}" type="slidenum">
              <a:rPr lang="el-GR">
                <a:cs typeface="Arial" charset="0"/>
              </a:rPr>
              <a:pPr fontAlgn="base">
                <a:spcBef>
                  <a:spcPct val="0"/>
                </a:spcBef>
                <a:spcAft>
                  <a:spcPct val="0"/>
                </a:spcAft>
              </a:pPr>
              <a:t>37</a:t>
            </a:fld>
            <a:endParaRPr lang="el-GR" dirty="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108546"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b="1" i="1" dirty="0" smtClean="0"/>
              <a:t>Με την εφαρμογή των αισθησιοκινητικών δεδομένων παρατηρούμε ότι στα τραβώ και σπρώχνω επικρατεί η οριζόντια κίνηση με χέρι, πόδι  ενώ στα κουβαλώ και σέρνω επικρατεί αδυναμία προσδιορισμού της κίνησης .</a:t>
            </a:r>
            <a:endParaRPr lang="el-GR" i="1" dirty="0" smtClean="0"/>
          </a:p>
        </p:txBody>
      </p:sp>
      <p:sp>
        <p:nvSpPr>
          <p:cNvPr id="108547"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92AF12-0A66-4465-920F-5425F6B852EA}" type="slidenum">
              <a:rPr lang="el-GR">
                <a:cs typeface="Arial" charset="0"/>
              </a:rPr>
              <a:pPr fontAlgn="base">
                <a:spcBef>
                  <a:spcPct val="0"/>
                </a:spcBef>
                <a:spcAft>
                  <a:spcPct val="0"/>
                </a:spcAft>
              </a:pPr>
              <a:t>38</a:t>
            </a:fld>
            <a:endParaRPr lang="el-GR" dirty="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110594"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b="1" i="1" dirty="0" smtClean="0"/>
              <a:t>Κατά την συσχέτιση όλων των παραμέτρων με τα</a:t>
            </a:r>
            <a:r>
              <a:rPr lang="el-GR" b="1" i="1" baseline="0" dirty="0" smtClean="0"/>
              <a:t> </a:t>
            </a:r>
            <a:r>
              <a:rPr lang="el-GR" b="1" i="1" dirty="0" smtClean="0"/>
              <a:t>συντακτικά (επόμενη</a:t>
            </a:r>
            <a:r>
              <a:rPr lang="el-GR" b="1" i="1" baseline="0" dirty="0" smtClean="0"/>
              <a:t> </a:t>
            </a:r>
            <a:r>
              <a:rPr lang="el-GR" b="1" i="1" dirty="0" smtClean="0"/>
              <a:t>διαφάνεια) και </a:t>
            </a:r>
            <a:r>
              <a:rPr lang="el-GR" b="1" i="1" baseline="0" dirty="0" smtClean="0"/>
              <a:t> χωρίς τα συντακτικά τρέχουσα διαφάνεια) </a:t>
            </a:r>
            <a:r>
              <a:rPr lang="el-GR" b="1" i="1" dirty="0" smtClean="0"/>
              <a:t>η συσχέτιση</a:t>
            </a:r>
            <a:r>
              <a:rPr lang="el-GR" b="1" i="1" baseline="0" dirty="0" smtClean="0"/>
              <a:t> δεν </a:t>
            </a:r>
            <a:r>
              <a:rPr lang="el-GR" b="1" i="1" dirty="0" smtClean="0"/>
              <a:t>επηρεάζεται (Αυτό ισχύει για όλα τα ρήματα).</a:t>
            </a:r>
          </a:p>
        </p:txBody>
      </p:sp>
      <p:sp>
        <p:nvSpPr>
          <p:cNvPr id="110595"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AE00E8-5BDF-49DD-94A3-8BE5456EBA00}" type="slidenum">
              <a:rPr lang="el-GR">
                <a:cs typeface="Arial" charset="0"/>
              </a:rPr>
              <a:pPr fontAlgn="base">
                <a:spcBef>
                  <a:spcPct val="0"/>
                </a:spcBef>
                <a:spcAft>
                  <a:spcPct val="0"/>
                </a:spcAft>
              </a:pPr>
              <a:t>39</a:t>
            </a:fld>
            <a:endParaRPr lang="el-GR" dirty="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b="1" dirty="0" smtClean="0"/>
              <a:t>Χαρακτηριστικά</a:t>
            </a:r>
          </a:p>
          <a:p>
            <a:r>
              <a:rPr lang="el-GR" dirty="0" smtClean="0"/>
              <a:t>  1 –  9 :   συντακτικά</a:t>
            </a:r>
          </a:p>
          <a:p>
            <a:r>
              <a:rPr lang="el-GR" dirty="0" smtClean="0"/>
              <a:t>10 – 18 : μέλος / μέρος υποκειμένου και αντικειμένου, μετακίνηση, διαδρομή, τόπος</a:t>
            </a:r>
          </a:p>
          <a:p>
            <a:r>
              <a:rPr lang="el-GR" dirty="0" smtClean="0"/>
              <a:t>19 – 23 : δύναμη</a:t>
            </a:r>
          </a:p>
          <a:p>
            <a:r>
              <a:rPr lang="el-GR" dirty="0" smtClean="0"/>
              <a:t>24 – 29 : αισθησιοκινητικά,</a:t>
            </a:r>
            <a:r>
              <a:rPr lang="el-GR" baseline="0" dirty="0" smtClean="0"/>
              <a:t> όχι σύγκλιση ρημάτων, εξαιτίας λίγων δεδομένων</a:t>
            </a:r>
            <a:endParaRPr lang="el-GR" dirty="0"/>
          </a:p>
        </p:txBody>
      </p:sp>
      <p:sp>
        <p:nvSpPr>
          <p:cNvPr id="4" name="3 - Θέση αριθμού διαφάνειας"/>
          <p:cNvSpPr>
            <a:spLocks noGrp="1"/>
          </p:cNvSpPr>
          <p:nvPr>
            <p:ph type="sldNum" sz="quarter" idx="10"/>
          </p:nvPr>
        </p:nvSpPr>
        <p:spPr/>
        <p:txBody>
          <a:bodyPr/>
          <a:lstStyle/>
          <a:p>
            <a:pPr>
              <a:defRPr/>
            </a:pPr>
            <a:fld id="{103FE096-AC61-4B1B-AAA4-5C63487D0514}" type="slidenum">
              <a:rPr lang="el-GR" smtClean="0"/>
              <a:pPr>
                <a:defRPr/>
              </a:pPr>
              <a:t>41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31746"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dirty="0" smtClean="0"/>
          </a:p>
        </p:txBody>
      </p:sp>
      <p:sp>
        <p:nvSpPr>
          <p:cNvPr id="31747"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3D36CF-D731-4580-A116-C04522BAD460}" type="slidenum">
              <a:rPr lang="el-GR">
                <a:cs typeface="Arial" charset="0"/>
              </a:rPr>
              <a:pPr fontAlgn="base">
                <a:spcBef>
                  <a:spcPct val="0"/>
                </a:spcBef>
                <a:spcAft>
                  <a:spcPct val="0"/>
                </a:spcAft>
              </a:pPr>
              <a:t>3</a:t>
            </a:fld>
            <a:endParaRPr lang="el-GR"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40962"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dirty="0" smtClean="0"/>
              <a:t>Υπονοείται ότι η κινούμενη οντότητα αλλάζει τόπο, θέση, στάση</a:t>
            </a:r>
          </a:p>
        </p:txBody>
      </p:sp>
      <p:sp>
        <p:nvSpPr>
          <p:cNvPr id="40963"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682F44-1723-48D3-A759-9C02C632DF04}" type="slidenum">
              <a:rPr lang="el-GR">
                <a:cs typeface="Arial" charset="0"/>
              </a:rPr>
              <a:pPr fontAlgn="base">
                <a:spcBef>
                  <a:spcPct val="0"/>
                </a:spcBef>
                <a:spcAft>
                  <a:spcPct val="0"/>
                </a:spcAft>
              </a:pPr>
              <a:t>10</a:t>
            </a:fld>
            <a:endParaRPr lang="el-GR" dirty="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51202"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dirty="0" smtClean="0"/>
          </a:p>
        </p:txBody>
      </p:sp>
      <p:sp>
        <p:nvSpPr>
          <p:cNvPr id="51203"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3EFB5B-AC32-40B3-BD6D-7FC486D7049E}" type="slidenum">
              <a:rPr lang="el-GR">
                <a:cs typeface="Arial" charset="0"/>
              </a:rPr>
              <a:pPr fontAlgn="base">
                <a:spcBef>
                  <a:spcPct val="0"/>
                </a:spcBef>
                <a:spcAft>
                  <a:spcPct val="0"/>
                </a:spcAft>
              </a:pPr>
              <a:t>18</a:t>
            </a:fld>
            <a:endParaRPr lang="el-GR" dirty="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56322"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i="1" dirty="0" smtClean="0"/>
              <a:t>Σημ: Ο "τόπος" δεν προσδιορίζει με σαφήνεια "κατεύθυνση"</a:t>
            </a:r>
            <a:r>
              <a:rPr lang="el-GR" dirty="0" smtClean="0"/>
              <a:t> </a:t>
            </a:r>
          </a:p>
        </p:txBody>
      </p:sp>
      <p:sp>
        <p:nvSpPr>
          <p:cNvPr id="56323"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9D1355-6CC8-4464-8AE3-9D3CBEC3D06C}" type="slidenum">
              <a:rPr lang="el-GR">
                <a:cs typeface="Arial" charset="0"/>
              </a:rPr>
              <a:pPr fontAlgn="base">
                <a:spcBef>
                  <a:spcPct val="0"/>
                </a:spcBef>
                <a:spcAft>
                  <a:spcPct val="0"/>
                </a:spcAft>
              </a:pPr>
              <a:t>22</a:t>
            </a:fld>
            <a:endParaRPr lang="el-GR" dirty="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58370"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b="1" i="1" dirty="0" smtClean="0"/>
              <a:t>Κριτήρια</a:t>
            </a:r>
            <a:r>
              <a:rPr lang="en-US" b="1" i="1" dirty="0" smtClean="0"/>
              <a:t>: </a:t>
            </a:r>
            <a:r>
              <a:rPr lang="el-GR" b="1" i="1" dirty="0" smtClean="0"/>
              <a:t>υποκατάσταση από συνώνυμους όρους και μετάφραση στα αγγλικά.</a:t>
            </a:r>
          </a:p>
        </p:txBody>
      </p:sp>
      <p:sp>
        <p:nvSpPr>
          <p:cNvPr id="58371"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70FE96-FB11-466A-95CC-E260A9460311}" type="slidenum">
              <a:rPr lang="el-GR">
                <a:cs typeface="Arial" charset="0"/>
              </a:rPr>
              <a:pPr fontAlgn="base">
                <a:spcBef>
                  <a:spcPct val="0"/>
                </a:spcBef>
                <a:spcAft>
                  <a:spcPct val="0"/>
                </a:spcAft>
              </a:pPr>
              <a:t>23</a:t>
            </a:fld>
            <a:endParaRPr lang="el-GR" dirty="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b="1" dirty="0" smtClean="0"/>
              <a:t>Εικονοποίηση -&gt; </a:t>
            </a:r>
            <a:r>
              <a:rPr lang="el-GR" dirty="0" smtClean="0"/>
              <a:t>σκεπτόμενοι την εικόνα της κίνησης.</a:t>
            </a:r>
            <a:endParaRPr lang="el-GR" dirty="0"/>
          </a:p>
        </p:txBody>
      </p:sp>
      <p:sp>
        <p:nvSpPr>
          <p:cNvPr id="4" name="Θέση αριθμού διαφάνειας 3"/>
          <p:cNvSpPr>
            <a:spLocks noGrp="1"/>
          </p:cNvSpPr>
          <p:nvPr>
            <p:ph type="sldNum" sz="quarter" idx="10"/>
          </p:nvPr>
        </p:nvSpPr>
        <p:spPr/>
        <p:txBody>
          <a:bodyPr/>
          <a:lstStyle/>
          <a:p>
            <a:pPr>
              <a:defRPr/>
            </a:pPr>
            <a:fld id="{103FE096-AC61-4B1B-AAA4-5C63487D0514}" type="slidenum">
              <a:rPr lang="el-GR" smtClean="0"/>
              <a:pPr>
                <a:defRPr/>
              </a:pPr>
              <a:t>25</a:t>
            </a:fld>
            <a:endParaRPr lang="el-GR" dirty="0"/>
          </a:p>
        </p:txBody>
      </p:sp>
    </p:spTree>
    <p:extLst>
      <p:ext uri="{BB962C8B-B14F-4D97-AF65-F5344CB8AC3E}">
        <p14:creationId xmlns:p14="http://schemas.microsoft.com/office/powerpoint/2010/main" val="2366342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86018"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b="1" dirty="0" smtClean="0"/>
              <a:t>Συμπερασματικά</a:t>
            </a:r>
            <a:r>
              <a:rPr lang="en-US" b="1" dirty="0" smtClean="0"/>
              <a:t>: 1.</a:t>
            </a:r>
            <a:r>
              <a:rPr lang="el-GR" dirty="0" smtClean="0"/>
              <a:t>Παρατηρήθηκε ότι τα επιρρήματα  “μέχρι” και “ως” χρησιμοποιούνται αποκλειστικά από τα ρήματα τραβώ και σπρώχνω. </a:t>
            </a:r>
            <a:r>
              <a:rPr lang="en-US" b="1" dirty="0" smtClean="0"/>
              <a:t>2.</a:t>
            </a:r>
            <a:r>
              <a:rPr lang="el-GR" dirty="0" smtClean="0"/>
              <a:t> το  επίρρημα “έξω” επιλέγεται μόνο από τα ρήματα τραβώ, κουβαλώ και σπρώχνω (3,2,3 εμφανίσεις αντιστοίχως)</a:t>
            </a:r>
            <a:r>
              <a:rPr lang="en-US" dirty="0" smtClean="0"/>
              <a:t>.</a:t>
            </a:r>
          </a:p>
          <a:p>
            <a:pPr>
              <a:spcBef>
                <a:spcPct val="0"/>
              </a:spcBef>
            </a:pPr>
            <a:r>
              <a:rPr lang="en-US" b="1" dirty="0" smtClean="0"/>
              <a:t>3. </a:t>
            </a:r>
            <a:r>
              <a:rPr lang="el-GR" dirty="0" smtClean="0"/>
              <a:t>Ακολούθως, το επίρρημα “πίσω” επιλέγεται κατεξοχήν από το σπρώχνω (3 εμφανίσεις στα δεδομένα), με το τραβώ να ακολουθεί (2 εμφανίσεις)</a:t>
            </a:r>
            <a:r>
              <a:rPr lang="en-US" dirty="0" smtClean="0"/>
              <a:t>. A</a:t>
            </a:r>
            <a:r>
              <a:rPr lang="el-GR" dirty="0" smtClean="0"/>
              <a:t>ναλυτικότερα σε κείμενο.</a:t>
            </a:r>
            <a:endParaRPr lang="el-GR" b="1" dirty="0" smtClean="0"/>
          </a:p>
        </p:txBody>
      </p:sp>
      <p:sp>
        <p:nvSpPr>
          <p:cNvPr id="86019"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D2DF3F-9205-4696-B08A-0F8B355BE43E}" type="slidenum">
              <a:rPr lang="el-GR">
                <a:cs typeface="Arial" charset="0"/>
              </a:rPr>
              <a:pPr fontAlgn="base">
                <a:spcBef>
                  <a:spcPct val="0"/>
                </a:spcBef>
                <a:spcAft>
                  <a:spcPct val="0"/>
                </a:spcAft>
              </a:pPr>
              <a:t>27</a:t>
            </a:fld>
            <a:endParaRPr lang="el-GR" dirty="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88066"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b="1" dirty="0" smtClean="0">
              <a:solidFill>
                <a:srgbClr val="FF0000"/>
              </a:solidFill>
            </a:endParaRPr>
          </a:p>
        </p:txBody>
      </p:sp>
      <p:sp>
        <p:nvSpPr>
          <p:cNvPr id="88067"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123198-02D5-48D4-8798-3171BEB1D085}" type="slidenum">
              <a:rPr lang="el-GR">
                <a:cs typeface="Arial" charset="0"/>
              </a:rPr>
              <a:pPr fontAlgn="base">
                <a:spcBef>
                  <a:spcPct val="0"/>
                </a:spcBef>
                <a:spcAft>
                  <a:spcPct val="0"/>
                </a:spcAft>
              </a:pPr>
              <a:t>28</a:t>
            </a:fld>
            <a:endParaRPr lang="el-GR"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Ορθογώνιο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Ορθογώνιο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Ορθογώνιο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Τίτλος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l-GR" smtClean="0"/>
              <a:t>Στυλ κύριου τίτλου</a:t>
            </a:r>
            <a:endParaRPr lang="en-US"/>
          </a:p>
        </p:txBody>
      </p:sp>
      <p:sp>
        <p:nvSpPr>
          <p:cNvPr id="9" name="Υπότιτλο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Στυλ κύριου υπότιτλου</a:t>
            </a:r>
            <a:endParaRPr lang="en-US"/>
          </a:p>
        </p:txBody>
      </p:sp>
      <p:sp>
        <p:nvSpPr>
          <p:cNvPr id="10" name="Θέση ημερομηνίας 27"/>
          <p:cNvSpPr>
            <a:spLocks noGrp="1"/>
          </p:cNvSpPr>
          <p:nvPr>
            <p:ph type="dt" sz="half" idx="10"/>
          </p:nvPr>
        </p:nvSpPr>
        <p:spPr>
          <a:xfrm>
            <a:off x="6400800" y="6354763"/>
            <a:ext cx="2286000" cy="366712"/>
          </a:xfrm>
        </p:spPr>
        <p:txBody>
          <a:bodyPr/>
          <a:lstStyle>
            <a:lvl1pPr>
              <a:defRPr sz="1400" smtClean="0"/>
            </a:lvl1pPr>
          </a:lstStyle>
          <a:p>
            <a:pPr>
              <a:defRPr/>
            </a:pPr>
            <a:fld id="{FC5AF218-4307-4365-86FB-4DCB6122B0AF}" type="datetimeFigureOut">
              <a:rPr lang="el-GR"/>
              <a:pPr>
                <a:defRPr/>
              </a:pPr>
              <a:t>15/12/2014</a:t>
            </a:fld>
            <a:endParaRPr lang="el-GR" dirty="0"/>
          </a:p>
        </p:txBody>
      </p:sp>
      <p:sp>
        <p:nvSpPr>
          <p:cNvPr id="11" name="Θέση υποσέλιδου 16"/>
          <p:cNvSpPr>
            <a:spLocks noGrp="1"/>
          </p:cNvSpPr>
          <p:nvPr>
            <p:ph type="ftr" sz="quarter" idx="11"/>
          </p:nvPr>
        </p:nvSpPr>
        <p:spPr>
          <a:xfrm>
            <a:off x="2898775" y="6354763"/>
            <a:ext cx="3475038" cy="366712"/>
          </a:xfrm>
        </p:spPr>
        <p:txBody>
          <a:bodyPr/>
          <a:lstStyle>
            <a:lvl1pPr>
              <a:defRPr/>
            </a:lvl1pPr>
          </a:lstStyle>
          <a:p>
            <a:pPr>
              <a:defRPr/>
            </a:pPr>
            <a:endParaRPr lang="el-GR" dirty="0"/>
          </a:p>
        </p:txBody>
      </p:sp>
      <p:sp>
        <p:nvSpPr>
          <p:cNvPr id="12" name="Θέση αριθμού διαφάνειας 28"/>
          <p:cNvSpPr>
            <a:spLocks noGrp="1"/>
          </p:cNvSpPr>
          <p:nvPr>
            <p:ph type="sldNum" sz="quarter" idx="12"/>
          </p:nvPr>
        </p:nvSpPr>
        <p:spPr>
          <a:xfrm>
            <a:off x="1216025" y="6354763"/>
            <a:ext cx="1219200" cy="366712"/>
          </a:xfrm>
        </p:spPr>
        <p:txBody>
          <a:bodyPr/>
          <a:lstStyle>
            <a:lvl1pPr>
              <a:defRPr/>
            </a:lvl1pPr>
          </a:lstStyle>
          <a:p>
            <a:pPr>
              <a:defRPr/>
            </a:pPr>
            <a:fld id="{02EBF46D-AD89-451D-9A0F-5BBE75190CA3}" type="slidenum">
              <a:rPr lang="el-GR"/>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lvl1pPr>
              <a:defRPr/>
            </a:lvl1pPr>
          </a:lstStyle>
          <a:p>
            <a:pPr>
              <a:defRPr/>
            </a:pPr>
            <a:fld id="{52067140-ECE8-4F3D-9122-747486FB4A0C}" type="datetimeFigureOut">
              <a:rPr lang="el-GR"/>
              <a:pPr>
                <a:defRPr/>
              </a:pPr>
              <a:t>15/12/2014</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dirty="0"/>
          </a:p>
        </p:txBody>
      </p:sp>
      <p:sp>
        <p:nvSpPr>
          <p:cNvPr id="6" name="Θέση αριθμού διαφάνειας 5"/>
          <p:cNvSpPr>
            <a:spLocks noGrp="1"/>
          </p:cNvSpPr>
          <p:nvPr>
            <p:ph type="sldNum" sz="quarter" idx="12"/>
          </p:nvPr>
        </p:nvSpPr>
        <p:spPr/>
        <p:txBody>
          <a:bodyPr/>
          <a:lstStyle>
            <a:lvl1pPr>
              <a:defRPr/>
            </a:lvl1pPr>
          </a:lstStyle>
          <a:p>
            <a:pPr>
              <a:defRPr/>
            </a:pPr>
            <a:fld id="{8102AB4F-F12D-40DA-AB8E-9086C034FFCF}"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Ευθεία γραμμή σύνδεσης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5" name="Ισοσκελές τρίγωνο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Ευθεία γραμμή σύνδεσης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3"/>
          <p:cNvSpPr>
            <a:spLocks noGrp="1"/>
          </p:cNvSpPr>
          <p:nvPr>
            <p:ph type="dt" sz="half" idx="10"/>
          </p:nvPr>
        </p:nvSpPr>
        <p:spPr/>
        <p:txBody>
          <a:bodyPr/>
          <a:lstStyle>
            <a:lvl1pPr>
              <a:defRPr/>
            </a:lvl1pPr>
          </a:lstStyle>
          <a:p>
            <a:pPr>
              <a:defRPr/>
            </a:pPr>
            <a:fld id="{F07C80F8-964B-4D14-BF36-0CEA4378668B}" type="datetimeFigureOut">
              <a:rPr lang="el-GR"/>
              <a:pPr>
                <a:defRPr/>
              </a:pPr>
              <a:t>15/12/2014</a:t>
            </a:fld>
            <a:endParaRPr lang="el-GR" dirty="0"/>
          </a:p>
        </p:txBody>
      </p:sp>
      <p:sp>
        <p:nvSpPr>
          <p:cNvPr id="8" name="Θέση υποσέλιδου 4"/>
          <p:cNvSpPr>
            <a:spLocks noGrp="1"/>
          </p:cNvSpPr>
          <p:nvPr>
            <p:ph type="ftr" sz="quarter" idx="11"/>
          </p:nvPr>
        </p:nvSpPr>
        <p:spPr/>
        <p:txBody>
          <a:bodyPr/>
          <a:lstStyle>
            <a:lvl1pPr>
              <a:defRPr/>
            </a:lvl1pPr>
          </a:lstStyle>
          <a:p>
            <a:pPr>
              <a:defRPr/>
            </a:pPr>
            <a:endParaRPr lang="el-GR" dirty="0"/>
          </a:p>
        </p:txBody>
      </p:sp>
      <p:sp>
        <p:nvSpPr>
          <p:cNvPr id="9" name="Θέση αριθμού διαφάνειας 5"/>
          <p:cNvSpPr>
            <a:spLocks noGrp="1"/>
          </p:cNvSpPr>
          <p:nvPr>
            <p:ph type="sldNum" sz="quarter" idx="12"/>
          </p:nvPr>
        </p:nvSpPr>
        <p:spPr/>
        <p:txBody>
          <a:bodyPr/>
          <a:lstStyle>
            <a:lvl1pPr>
              <a:defRPr/>
            </a:lvl1pPr>
          </a:lstStyle>
          <a:p>
            <a:pPr>
              <a:defRPr/>
            </a:pPr>
            <a:fld id="{C50959D4-3B4C-40E3-BBB5-F580BC398D16}" type="slidenum">
              <a:rPr lang="el-GR"/>
              <a:pPr>
                <a:defRPr/>
              </a:pPr>
              <a:t>‹#›</a:t>
            </a:fld>
            <a:endParaRPr lang="el-G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Ορθογώνιο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Ορθογώνιο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7" name="Ορθογώνιο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Τίτλος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l-GR" smtClean="0"/>
              <a:t>Στυλ κύριου τίτλου</a:t>
            </a:r>
            <a:endParaRPr lang="en-US"/>
          </a:p>
        </p:txBody>
      </p:sp>
      <p:sp>
        <p:nvSpPr>
          <p:cNvPr id="9" name="Υπότιτλο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Στυλ κύριου υπότιτλου</a:t>
            </a:r>
            <a:endParaRPr lang="en-US"/>
          </a:p>
        </p:txBody>
      </p:sp>
      <p:sp>
        <p:nvSpPr>
          <p:cNvPr id="10" name="Θέση ημερομηνίας 27"/>
          <p:cNvSpPr>
            <a:spLocks noGrp="1"/>
          </p:cNvSpPr>
          <p:nvPr>
            <p:ph type="dt" sz="half" idx="10"/>
          </p:nvPr>
        </p:nvSpPr>
        <p:spPr>
          <a:xfrm>
            <a:off x="6400800" y="6354763"/>
            <a:ext cx="2286000" cy="366712"/>
          </a:xfrm>
        </p:spPr>
        <p:txBody>
          <a:bodyPr/>
          <a:lstStyle>
            <a:lvl1pPr>
              <a:defRPr sz="1400" smtClean="0"/>
            </a:lvl1pPr>
          </a:lstStyle>
          <a:p>
            <a:pPr>
              <a:defRPr/>
            </a:pPr>
            <a:fld id="{8D74B3C4-BB41-48F8-A50B-C9ECFA85818A}" type="datetimeFigureOut">
              <a:rPr lang="el-GR"/>
              <a:pPr>
                <a:defRPr/>
              </a:pPr>
              <a:t>15/12/2014</a:t>
            </a:fld>
            <a:endParaRPr lang="el-GR" dirty="0"/>
          </a:p>
        </p:txBody>
      </p:sp>
      <p:sp>
        <p:nvSpPr>
          <p:cNvPr id="11" name="Θέση υποσέλιδου 16"/>
          <p:cNvSpPr>
            <a:spLocks noGrp="1"/>
          </p:cNvSpPr>
          <p:nvPr>
            <p:ph type="ftr" sz="quarter" idx="11"/>
          </p:nvPr>
        </p:nvSpPr>
        <p:spPr>
          <a:xfrm>
            <a:off x="2898775" y="6354763"/>
            <a:ext cx="3475038" cy="366712"/>
          </a:xfrm>
        </p:spPr>
        <p:txBody>
          <a:bodyPr/>
          <a:lstStyle>
            <a:lvl1pPr>
              <a:defRPr/>
            </a:lvl1pPr>
          </a:lstStyle>
          <a:p>
            <a:pPr>
              <a:defRPr/>
            </a:pPr>
            <a:endParaRPr lang="el-GR" dirty="0"/>
          </a:p>
        </p:txBody>
      </p:sp>
      <p:sp>
        <p:nvSpPr>
          <p:cNvPr id="12" name="Θέση αριθμού διαφάνειας 28"/>
          <p:cNvSpPr>
            <a:spLocks noGrp="1"/>
          </p:cNvSpPr>
          <p:nvPr>
            <p:ph type="sldNum" sz="quarter" idx="12"/>
          </p:nvPr>
        </p:nvSpPr>
        <p:spPr>
          <a:xfrm>
            <a:off x="1216025" y="6354763"/>
            <a:ext cx="1219200" cy="366712"/>
          </a:xfrm>
        </p:spPr>
        <p:txBody>
          <a:bodyPr/>
          <a:lstStyle>
            <a:lvl1pPr>
              <a:defRPr/>
            </a:lvl1pPr>
          </a:lstStyle>
          <a:p>
            <a:pPr>
              <a:defRPr/>
            </a:pPr>
            <a:fld id="{162D53AA-1C88-45C5-A6D9-466F6F3953ED}" type="slidenum">
              <a:rPr lang="el-GR"/>
              <a:pPr>
                <a:defRPr/>
              </a:pPr>
              <a:t>‹#›</a:t>
            </a:fld>
            <a:endParaRPr lang="el-G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8" name="Θέση περιεχομένου 7"/>
          <p:cNvSpPr>
            <a:spLocks noGrp="1"/>
          </p:cNvSpPr>
          <p:nvPr>
            <p:ph sz="quarter" idx="1"/>
          </p:nvPr>
        </p:nvSpPr>
        <p:spPr>
          <a:xfrm>
            <a:off x="457200" y="1219200"/>
            <a:ext cx="8229600" cy="4937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lvl1pPr>
              <a:defRPr/>
            </a:lvl1pPr>
          </a:lstStyle>
          <a:p>
            <a:pPr>
              <a:defRPr/>
            </a:pPr>
            <a:fld id="{BA69C1C2-947B-4FD1-9FCA-789A21514A8C}" type="datetimeFigureOut">
              <a:rPr lang="el-GR"/>
              <a:pPr>
                <a:defRPr/>
              </a:pPr>
              <a:t>15/12/2014</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dirty="0"/>
          </a:p>
        </p:txBody>
      </p:sp>
      <p:sp>
        <p:nvSpPr>
          <p:cNvPr id="6" name="Θέση αριθμού διαφάνειας 5"/>
          <p:cNvSpPr>
            <a:spLocks noGrp="1"/>
          </p:cNvSpPr>
          <p:nvPr>
            <p:ph type="sldNum" sz="quarter" idx="12"/>
          </p:nvPr>
        </p:nvSpPr>
        <p:spPr/>
        <p:txBody>
          <a:bodyPr/>
          <a:lstStyle>
            <a:lvl1pPr>
              <a:defRPr/>
            </a:lvl1pPr>
          </a:lstStyle>
          <a:p>
            <a:pPr>
              <a:defRPr/>
            </a:pPr>
            <a:fld id="{E9C9CA96-2316-445A-8C17-B1F8BBE98297}" type="slidenum">
              <a:rPr lang="el-GR"/>
              <a:pPr>
                <a:defRPr/>
              </a:pPr>
              <a:t>‹#›</a:t>
            </a:fld>
            <a:endParaRPr lang="el-G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Ορθογώνιο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Ορθογώνιο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Τίτλος 1"/>
          <p:cNvSpPr>
            <a:spLocks noGrp="1"/>
          </p:cNvSpPr>
          <p:nvPr>
            <p:ph type="title"/>
          </p:nvPr>
        </p:nvSpPr>
        <p:spPr>
          <a:xfrm>
            <a:off x="1219200" y="2971800"/>
            <a:ext cx="6858000" cy="1066800"/>
          </a:xfrm>
        </p:spPr>
        <p:txBody>
          <a:bodyPr anchor="t"/>
          <a:lstStyle>
            <a:lvl1pPr algn="r">
              <a:buNone/>
              <a:defRPr sz="3200" b="0" cap="none" baseline="0"/>
            </a:lvl1pPr>
          </a:lstStyle>
          <a:p>
            <a:r>
              <a:rPr lang="el-GR" smtClean="0"/>
              <a:t>Στυλ κύριου τίτλου</a:t>
            </a:r>
            <a:endParaRPr lang="en-US"/>
          </a:p>
        </p:txBody>
      </p:sp>
      <p:sp>
        <p:nvSpPr>
          <p:cNvPr id="3" name="Θέση κειμένου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Στυλ υποδείγματος κειμένου</a:t>
            </a:r>
          </a:p>
        </p:txBody>
      </p:sp>
      <p:sp>
        <p:nvSpPr>
          <p:cNvPr id="6" name="Θέση ημερομηνίας 3"/>
          <p:cNvSpPr>
            <a:spLocks noGrp="1"/>
          </p:cNvSpPr>
          <p:nvPr>
            <p:ph type="dt" sz="half" idx="10"/>
          </p:nvPr>
        </p:nvSpPr>
        <p:spPr>
          <a:xfrm>
            <a:off x="6400800" y="6354763"/>
            <a:ext cx="2286000" cy="366712"/>
          </a:xfrm>
        </p:spPr>
        <p:txBody>
          <a:bodyPr/>
          <a:lstStyle>
            <a:lvl1pPr>
              <a:defRPr>
                <a:solidFill>
                  <a:srgbClr val="DDE9EC"/>
                </a:solidFill>
              </a:defRPr>
            </a:lvl1pPr>
          </a:lstStyle>
          <a:p>
            <a:pPr>
              <a:defRPr/>
            </a:pPr>
            <a:fld id="{9CB7FCA6-8B8A-4EF2-B2D6-82A741A87492}" type="datetimeFigureOut">
              <a:rPr lang="el-GR"/>
              <a:pPr>
                <a:defRPr/>
              </a:pPr>
              <a:t>15/12/2014</a:t>
            </a:fld>
            <a:endParaRPr lang="el-GR" dirty="0"/>
          </a:p>
        </p:txBody>
      </p:sp>
      <p:sp>
        <p:nvSpPr>
          <p:cNvPr id="7" name="Θέση υποσέλιδου 4"/>
          <p:cNvSpPr>
            <a:spLocks noGrp="1"/>
          </p:cNvSpPr>
          <p:nvPr>
            <p:ph type="ftr" sz="quarter" idx="11"/>
          </p:nvPr>
        </p:nvSpPr>
        <p:spPr>
          <a:xfrm>
            <a:off x="2898775" y="6354763"/>
            <a:ext cx="3475038" cy="366712"/>
          </a:xfrm>
        </p:spPr>
        <p:txBody>
          <a:bodyPr/>
          <a:lstStyle>
            <a:lvl1pPr>
              <a:defRPr>
                <a:solidFill>
                  <a:srgbClr val="DDE9EC"/>
                </a:solidFill>
              </a:defRPr>
            </a:lvl1pPr>
          </a:lstStyle>
          <a:p>
            <a:pPr>
              <a:defRPr/>
            </a:pPr>
            <a:endParaRPr lang="el-GR" dirty="0"/>
          </a:p>
        </p:txBody>
      </p:sp>
      <p:sp>
        <p:nvSpPr>
          <p:cNvPr id="8" name="Θέση αριθμού διαφάνειας 5"/>
          <p:cNvSpPr>
            <a:spLocks noGrp="1"/>
          </p:cNvSpPr>
          <p:nvPr>
            <p:ph type="sldNum" sz="quarter" idx="12"/>
          </p:nvPr>
        </p:nvSpPr>
        <p:spPr>
          <a:xfrm>
            <a:off x="1069975" y="6354763"/>
            <a:ext cx="1520825" cy="366712"/>
          </a:xfrm>
        </p:spPr>
        <p:txBody>
          <a:bodyPr/>
          <a:lstStyle>
            <a:lvl1pPr>
              <a:defRPr>
                <a:solidFill>
                  <a:srgbClr val="DDE9EC"/>
                </a:solidFill>
              </a:defRPr>
            </a:lvl1pPr>
          </a:lstStyle>
          <a:p>
            <a:pPr>
              <a:defRPr/>
            </a:pPr>
            <a:fld id="{5E5A499F-3DCA-4B1B-B3DF-4F3B5FCFF1EF}" type="slidenum">
              <a:rPr lang="el-GR"/>
              <a:pPr>
                <a:defRPr/>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lstStyle/>
          <a:p>
            <a:r>
              <a:rPr lang="el-GR" smtClean="0"/>
              <a:t>Στυλ κύριου τίτλου</a:t>
            </a:r>
            <a:endParaRPr lang="en-US"/>
          </a:p>
        </p:txBody>
      </p:sp>
      <p:sp>
        <p:nvSpPr>
          <p:cNvPr id="9" name="Θέση περιεχομένου 8"/>
          <p:cNvSpPr>
            <a:spLocks noGrp="1"/>
          </p:cNvSpPr>
          <p:nvPr>
            <p:ph sz="quarter" idx="1"/>
          </p:nvPr>
        </p:nvSpPr>
        <p:spPr>
          <a:xfrm>
            <a:off x="457200" y="1219200"/>
            <a:ext cx="4041648" cy="4937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Θέση περιεχομένου 10"/>
          <p:cNvSpPr>
            <a:spLocks noGrp="1"/>
          </p:cNvSpPr>
          <p:nvPr>
            <p:ph sz="quarter" idx="2"/>
          </p:nvPr>
        </p:nvSpPr>
        <p:spPr>
          <a:xfrm>
            <a:off x="4632198" y="1216152"/>
            <a:ext cx="4041648" cy="4937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lvl1pPr>
              <a:defRPr/>
            </a:lvl1pPr>
          </a:lstStyle>
          <a:p>
            <a:pPr>
              <a:defRPr/>
            </a:pPr>
            <a:fld id="{AFDBC91F-63DE-48D5-B4BB-2DA549D8392D}" type="datetimeFigureOut">
              <a:rPr lang="el-GR"/>
              <a:pPr>
                <a:defRPr/>
              </a:pPr>
              <a:t>15/12/2014</a:t>
            </a:fld>
            <a:endParaRPr lang="el-GR" dirty="0"/>
          </a:p>
        </p:txBody>
      </p:sp>
      <p:sp>
        <p:nvSpPr>
          <p:cNvPr id="6" name="Θέση υποσέλιδου 5"/>
          <p:cNvSpPr>
            <a:spLocks noGrp="1"/>
          </p:cNvSpPr>
          <p:nvPr>
            <p:ph type="ftr" sz="quarter" idx="11"/>
          </p:nvPr>
        </p:nvSpPr>
        <p:spPr/>
        <p:txBody>
          <a:bodyPr/>
          <a:lstStyle>
            <a:lvl1pPr>
              <a:defRPr/>
            </a:lvl1pPr>
          </a:lstStyle>
          <a:p>
            <a:pPr>
              <a:defRPr/>
            </a:pPr>
            <a:endParaRPr lang="el-GR" dirty="0"/>
          </a:p>
        </p:txBody>
      </p:sp>
      <p:sp>
        <p:nvSpPr>
          <p:cNvPr id="7" name="Θέση αριθμού διαφάνειας 6"/>
          <p:cNvSpPr>
            <a:spLocks noGrp="1"/>
          </p:cNvSpPr>
          <p:nvPr>
            <p:ph type="sldNum" sz="quarter" idx="12"/>
          </p:nvPr>
        </p:nvSpPr>
        <p:spPr/>
        <p:txBody>
          <a:bodyPr/>
          <a:lstStyle>
            <a:lvl1pPr>
              <a:defRPr/>
            </a:lvl1pPr>
          </a:lstStyle>
          <a:p>
            <a:pPr>
              <a:defRPr/>
            </a:pPr>
            <a:fld id="{90534440-287D-4E73-B063-C070E9A5BB9F}" type="slidenum">
              <a:rPr lang="el-GR"/>
              <a:pPr>
                <a:defRPr/>
              </a:pPr>
              <a:t>‹#›</a:t>
            </a:fld>
            <a:endParaRPr lang="el-G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nchor="ctr"/>
          <a:lstStyle>
            <a:lvl1pPr>
              <a:defRPr/>
            </a:lvl1pPr>
          </a:lstStyle>
          <a:p>
            <a:r>
              <a:rPr lang="el-GR" smtClean="0"/>
              <a:t>Στυλ κύριου τίτλου</a:t>
            </a:r>
            <a:endParaRPr lang="en-US"/>
          </a:p>
        </p:txBody>
      </p:sp>
      <p:sp>
        <p:nvSpPr>
          <p:cNvPr id="3" name="Θέση κειμένου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4" name="Θέση κειμένου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11" name="Θέση περιεχομένου 10"/>
          <p:cNvSpPr>
            <a:spLocks noGrp="1"/>
          </p:cNvSpPr>
          <p:nvPr>
            <p:ph sz="quarter" idx="2"/>
          </p:nvPr>
        </p:nvSpPr>
        <p:spPr>
          <a:xfrm>
            <a:off x="457200" y="2133600"/>
            <a:ext cx="4038600" cy="40386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Θέση περιεχομένου 12"/>
          <p:cNvSpPr>
            <a:spLocks noGrp="1"/>
          </p:cNvSpPr>
          <p:nvPr>
            <p:ph sz="quarter" idx="4"/>
          </p:nvPr>
        </p:nvSpPr>
        <p:spPr>
          <a:xfrm>
            <a:off x="4648200" y="2133600"/>
            <a:ext cx="4038600" cy="40386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lvl1pPr>
              <a:defRPr/>
            </a:lvl1pPr>
          </a:lstStyle>
          <a:p>
            <a:pPr>
              <a:defRPr/>
            </a:pPr>
            <a:fld id="{7D22EDEA-D620-48F1-A5E4-A22DE0F347C6}" type="datetimeFigureOut">
              <a:rPr lang="el-GR"/>
              <a:pPr>
                <a:defRPr/>
              </a:pPr>
              <a:t>15/12/2014</a:t>
            </a:fld>
            <a:endParaRPr lang="el-GR" dirty="0"/>
          </a:p>
        </p:txBody>
      </p:sp>
      <p:sp>
        <p:nvSpPr>
          <p:cNvPr id="8" name="Θέση υποσέλιδου 7"/>
          <p:cNvSpPr>
            <a:spLocks noGrp="1"/>
          </p:cNvSpPr>
          <p:nvPr>
            <p:ph type="ftr" sz="quarter" idx="11"/>
          </p:nvPr>
        </p:nvSpPr>
        <p:spPr/>
        <p:txBody>
          <a:bodyPr/>
          <a:lstStyle>
            <a:lvl1pPr>
              <a:defRPr/>
            </a:lvl1pPr>
          </a:lstStyle>
          <a:p>
            <a:pPr>
              <a:defRPr/>
            </a:pPr>
            <a:endParaRPr lang="el-GR" dirty="0"/>
          </a:p>
        </p:txBody>
      </p:sp>
      <p:sp>
        <p:nvSpPr>
          <p:cNvPr id="9" name="Θέση αριθμού διαφάνειας 8"/>
          <p:cNvSpPr>
            <a:spLocks noGrp="1"/>
          </p:cNvSpPr>
          <p:nvPr>
            <p:ph type="sldNum" sz="quarter" idx="12"/>
          </p:nvPr>
        </p:nvSpPr>
        <p:spPr/>
        <p:txBody>
          <a:bodyPr/>
          <a:lstStyle>
            <a:lvl1pPr>
              <a:defRPr/>
            </a:lvl1pPr>
          </a:lstStyle>
          <a:p>
            <a:pPr>
              <a:defRPr/>
            </a:pPr>
            <a:fld id="{0A24D9EC-B640-4C12-996C-0DAE62FB1419}" type="slidenum">
              <a:rPr lang="el-GR"/>
              <a:pPr>
                <a:defRPr/>
              </a:pPr>
              <a:t>‹#›</a:t>
            </a:fld>
            <a:endParaRPr lang="el-G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3" name="Ισοσκελές τρίγωνο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Τίτλος 1"/>
          <p:cNvSpPr>
            <a:spLocks noGrp="1"/>
          </p:cNvSpPr>
          <p:nvPr>
            <p:ph type="title"/>
          </p:nvPr>
        </p:nvSpPr>
        <p:spPr>
          <a:xfrm>
            <a:off x="457200" y="228600"/>
            <a:ext cx="8229600" cy="914400"/>
          </a:xfrm>
        </p:spPr>
        <p:txBody>
          <a:bodyPr/>
          <a:lstStyle/>
          <a:p>
            <a:r>
              <a:rPr lang="el-GR" smtClean="0"/>
              <a:t>Στυλ κύριου τίτλου</a:t>
            </a:r>
            <a:endParaRPr lang="en-US"/>
          </a:p>
        </p:txBody>
      </p:sp>
      <p:sp>
        <p:nvSpPr>
          <p:cNvPr id="4" name="Θέση ημερομηνίας 2"/>
          <p:cNvSpPr>
            <a:spLocks noGrp="1"/>
          </p:cNvSpPr>
          <p:nvPr>
            <p:ph type="dt" sz="half" idx="10"/>
          </p:nvPr>
        </p:nvSpPr>
        <p:spPr/>
        <p:txBody>
          <a:bodyPr/>
          <a:lstStyle>
            <a:lvl1pPr>
              <a:defRPr/>
            </a:lvl1pPr>
          </a:lstStyle>
          <a:p>
            <a:pPr>
              <a:defRPr/>
            </a:pPr>
            <a:fld id="{BB3BBEAD-81F8-4992-B78A-6B3E28EC1F18}" type="datetimeFigureOut">
              <a:rPr lang="el-GR"/>
              <a:pPr>
                <a:defRPr/>
              </a:pPr>
              <a:t>15/12/2014</a:t>
            </a:fld>
            <a:endParaRPr lang="el-GR" dirty="0"/>
          </a:p>
        </p:txBody>
      </p:sp>
      <p:sp>
        <p:nvSpPr>
          <p:cNvPr id="5" name="Θέση υποσέλιδου 3"/>
          <p:cNvSpPr>
            <a:spLocks noGrp="1"/>
          </p:cNvSpPr>
          <p:nvPr>
            <p:ph type="ftr" sz="quarter" idx="11"/>
          </p:nvPr>
        </p:nvSpPr>
        <p:spPr/>
        <p:txBody>
          <a:bodyPr/>
          <a:lstStyle>
            <a:lvl1pPr>
              <a:defRPr/>
            </a:lvl1pPr>
          </a:lstStyle>
          <a:p>
            <a:pPr>
              <a:defRPr/>
            </a:pPr>
            <a:endParaRPr lang="el-GR" dirty="0"/>
          </a:p>
        </p:txBody>
      </p:sp>
      <p:sp>
        <p:nvSpPr>
          <p:cNvPr id="6" name="Θέση αριθμού διαφάνειας 4"/>
          <p:cNvSpPr>
            <a:spLocks noGrp="1"/>
          </p:cNvSpPr>
          <p:nvPr>
            <p:ph type="sldNum" sz="quarter" idx="12"/>
          </p:nvPr>
        </p:nvSpPr>
        <p:spPr/>
        <p:txBody>
          <a:bodyPr/>
          <a:lstStyle>
            <a:lvl1pPr>
              <a:defRPr/>
            </a:lvl1pPr>
          </a:lstStyle>
          <a:p>
            <a:pPr>
              <a:defRPr/>
            </a:pPr>
            <a:fld id="{E33B46BF-6C1E-4965-9444-F963CE93F1E6}" type="slidenum">
              <a:rPr lang="el-GR"/>
              <a:pPr>
                <a:defRPr/>
              </a:pPr>
              <a:t>‹#›</a:t>
            </a:fld>
            <a:endParaRPr lang="el-G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Ευθεία γραμμή σύνδεσης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3" name="Ισοσκελές τρίγωνο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Θέση ημερομηνίας 1"/>
          <p:cNvSpPr>
            <a:spLocks noGrp="1"/>
          </p:cNvSpPr>
          <p:nvPr>
            <p:ph type="dt" sz="half" idx="10"/>
          </p:nvPr>
        </p:nvSpPr>
        <p:spPr/>
        <p:txBody>
          <a:bodyPr/>
          <a:lstStyle>
            <a:lvl1pPr>
              <a:defRPr/>
            </a:lvl1pPr>
          </a:lstStyle>
          <a:p>
            <a:pPr>
              <a:defRPr/>
            </a:pPr>
            <a:fld id="{FB20D93B-99C5-4EFB-929C-4F662C77E276}" type="datetimeFigureOut">
              <a:rPr lang="el-GR"/>
              <a:pPr>
                <a:defRPr/>
              </a:pPr>
              <a:t>15/12/2014</a:t>
            </a:fld>
            <a:endParaRPr lang="el-GR" dirty="0"/>
          </a:p>
        </p:txBody>
      </p:sp>
      <p:sp>
        <p:nvSpPr>
          <p:cNvPr id="5" name="Θέση υποσέλιδου 2"/>
          <p:cNvSpPr>
            <a:spLocks noGrp="1"/>
          </p:cNvSpPr>
          <p:nvPr>
            <p:ph type="ftr" sz="quarter" idx="11"/>
          </p:nvPr>
        </p:nvSpPr>
        <p:spPr/>
        <p:txBody>
          <a:bodyPr/>
          <a:lstStyle>
            <a:lvl1pPr>
              <a:defRPr/>
            </a:lvl1pPr>
          </a:lstStyle>
          <a:p>
            <a:pPr>
              <a:defRPr/>
            </a:pPr>
            <a:endParaRPr lang="el-GR" dirty="0"/>
          </a:p>
        </p:txBody>
      </p:sp>
      <p:sp>
        <p:nvSpPr>
          <p:cNvPr id="6" name="Θέση αριθμού διαφάνειας 3"/>
          <p:cNvSpPr>
            <a:spLocks noGrp="1"/>
          </p:cNvSpPr>
          <p:nvPr>
            <p:ph type="sldNum" sz="quarter" idx="12"/>
          </p:nvPr>
        </p:nvSpPr>
        <p:spPr/>
        <p:txBody>
          <a:bodyPr/>
          <a:lstStyle>
            <a:lvl1pPr>
              <a:defRPr/>
            </a:lvl1pPr>
          </a:lstStyle>
          <a:p>
            <a:pPr>
              <a:defRPr/>
            </a:pPr>
            <a:fld id="{7B4AAA24-4E37-4060-9F44-FF3D7FBA415F}" type="slidenum">
              <a:rPr lang="el-GR"/>
              <a:pPr>
                <a:defRPr/>
              </a:pPr>
              <a:t>‹#›</a:t>
            </a:fld>
            <a:endParaRPr lang="el-G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Ευθεία γραμμή σύνδεσης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6" name="Ευθεία γραμμή σύνδεσης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7" name="Ισοσκελές τρίγωνο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Τίτλος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l-GR" smtClean="0"/>
              <a:t>Στυλ κύριου τίτλου</a:t>
            </a:r>
            <a:endParaRPr lang="en-US"/>
          </a:p>
        </p:txBody>
      </p:sp>
      <p:sp>
        <p:nvSpPr>
          <p:cNvPr id="3" name="Θέση κειμένου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Στυλ υποδείγματος κειμένου</a:t>
            </a:r>
          </a:p>
        </p:txBody>
      </p:sp>
      <p:sp>
        <p:nvSpPr>
          <p:cNvPr id="12" name="Θέση περιεχομένου 11"/>
          <p:cNvSpPr>
            <a:spLocks noGrp="1"/>
          </p:cNvSpPr>
          <p:nvPr>
            <p:ph sz="quarter" idx="1"/>
          </p:nvPr>
        </p:nvSpPr>
        <p:spPr>
          <a:xfrm>
            <a:off x="304800" y="304800"/>
            <a:ext cx="5715000" cy="5715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8" name="Θέση ημερομηνίας 4"/>
          <p:cNvSpPr>
            <a:spLocks noGrp="1"/>
          </p:cNvSpPr>
          <p:nvPr>
            <p:ph type="dt" sz="half" idx="10"/>
          </p:nvPr>
        </p:nvSpPr>
        <p:spPr/>
        <p:txBody>
          <a:bodyPr/>
          <a:lstStyle>
            <a:lvl1pPr>
              <a:defRPr/>
            </a:lvl1pPr>
          </a:lstStyle>
          <a:p>
            <a:pPr>
              <a:defRPr/>
            </a:pPr>
            <a:fld id="{A29A8BD6-7CAA-4356-AE98-6069EF98CF26}" type="datetimeFigureOut">
              <a:rPr lang="el-GR"/>
              <a:pPr>
                <a:defRPr/>
              </a:pPr>
              <a:t>15/12/2014</a:t>
            </a:fld>
            <a:endParaRPr lang="el-GR" dirty="0"/>
          </a:p>
        </p:txBody>
      </p:sp>
      <p:sp>
        <p:nvSpPr>
          <p:cNvPr id="9" name="Θέση υποσέλιδου 5"/>
          <p:cNvSpPr>
            <a:spLocks noGrp="1"/>
          </p:cNvSpPr>
          <p:nvPr>
            <p:ph type="ftr" sz="quarter" idx="11"/>
          </p:nvPr>
        </p:nvSpPr>
        <p:spPr/>
        <p:txBody>
          <a:bodyPr/>
          <a:lstStyle>
            <a:lvl1pPr>
              <a:defRPr/>
            </a:lvl1pPr>
          </a:lstStyle>
          <a:p>
            <a:pPr>
              <a:defRPr/>
            </a:pPr>
            <a:endParaRPr lang="el-GR" dirty="0"/>
          </a:p>
        </p:txBody>
      </p:sp>
      <p:sp>
        <p:nvSpPr>
          <p:cNvPr id="10" name="Θέση αριθμού διαφάνειας 6"/>
          <p:cNvSpPr>
            <a:spLocks noGrp="1"/>
          </p:cNvSpPr>
          <p:nvPr>
            <p:ph type="sldNum" sz="quarter" idx="12"/>
          </p:nvPr>
        </p:nvSpPr>
        <p:spPr/>
        <p:txBody>
          <a:bodyPr/>
          <a:lstStyle>
            <a:lvl1pPr>
              <a:defRPr/>
            </a:lvl1pPr>
          </a:lstStyle>
          <a:p>
            <a:pPr>
              <a:defRPr/>
            </a:pPr>
            <a:fld id="{5DD6BA8A-A2B2-48D1-803A-957DFE85C506}"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8" name="Θέση περιεχομένου 7"/>
          <p:cNvSpPr>
            <a:spLocks noGrp="1"/>
          </p:cNvSpPr>
          <p:nvPr>
            <p:ph sz="quarter" idx="1"/>
          </p:nvPr>
        </p:nvSpPr>
        <p:spPr>
          <a:xfrm>
            <a:off x="457200" y="1219200"/>
            <a:ext cx="8229600" cy="4937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lvl1pPr>
              <a:defRPr/>
            </a:lvl1pPr>
          </a:lstStyle>
          <a:p>
            <a:pPr>
              <a:defRPr/>
            </a:pPr>
            <a:fld id="{A655A9BB-22AA-4790-84AE-D675340708BB}" type="datetimeFigureOut">
              <a:rPr lang="el-GR"/>
              <a:pPr>
                <a:defRPr/>
              </a:pPr>
              <a:t>15/12/2014</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dirty="0"/>
          </a:p>
        </p:txBody>
      </p:sp>
      <p:sp>
        <p:nvSpPr>
          <p:cNvPr id="6" name="Θέση αριθμού διαφάνειας 5"/>
          <p:cNvSpPr>
            <a:spLocks noGrp="1"/>
          </p:cNvSpPr>
          <p:nvPr>
            <p:ph type="sldNum" sz="quarter" idx="12"/>
          </p:nvPr>
        </p:nvSpPr>
        <p:spPr/>
        <p:txBody>
          <a:bodyPr/>
          <a:lstStyle>
            <a:lvl1pPr>
              <a:defRPr/>
            </a:lvl1pPr>
          </a:lstStyle>
          <a:p>
            <a:pPr>
              <a:defRPr/>
            </a:pPr>
            <a:fld id="{D7815A27-C45D-4840-B4C6-3E0D417AB98E}" type="slidenum">
              <a:rPr lang="el-GR"/>
              <a:pPr>
                <a:defRPr/>
              </a:pPr>
              <a:t>‹#›</a:t>
            </a:fld>
            <a:endParaRPr lang="el-G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Ευθεία γραμμή σύνδεσης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prstClr val="white"/>
              </a:solidFill>
              <a:latin typeface="+mn-lt"/>
              <a:cs typeface="+mn-cs"/>
            </a:endParaRPr>
          </a:p>
        </p:txBody>
      </p:sp>
      <p:sp>
        <p:nvSpPr>
          <p:cNvPr id="6" name="Ισοσκελές τρίγωνο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7" name="Ορθογώνιο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Τίτλο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l-GR" smtClean="0"/>
              <a:t>Στυλ κύριου τίτλου</a:t>
            </a:r>
            <a:endParaRPr lang="en-US"/>
          </a:p>
        </p:txBody>
      </p:sp>
      <p:sp>
        <p:nvSpPr>
          <p:cNvPr id="3" name="Θέση εικόνας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l-GR" noProof="0" dirty="0" smtClean="0"/>
              <a:t>Κάντε κλικ στο εικονίδιο για να προσθέσετε μια εικόνα</a:t>
            </a:r>
            <a:endParaRPr lang="en-US" noProof="0" dirty="0"/>
          </a:p>
        </p:txBody>
      </p:sp>
      <p:sp>
        <p:nvSpPr>
          <p:cNvPr id="4" name="Θέση κειμένου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l-GR" smtClean="0"/>
              <a:t>Στυλ υποδείγματος κειμένου</a:t>
            </a:r>
          </a:p>
        </p:txBody>
      </p:sp>
      <p:sp>
        <p:nvSpPr>
          <p:cNvPr id="8" name="Θέση ημερομηνίας 4"/>
          <p:cNvSpPr>
            <a:spLocks noGrp="1"/>
          </p:cNvSpPr>
          <p:nvPr>
            <p:ph type="dt" sz="half" idx="10"/>
          </p:nvPr>
        </p:nvSpPr>
        <p:spPr/>
        <p:txBody>
          <a:bodyPr/>
          <a:lstStyle>
            <a:lvl1pPr>
              <a:defRPr>
                <a:solidFill>
                  <a:srgbClr val="DDE9EC"/>
                </a:solidFill>
              </a:defRPr>
            </a:lvl1pPr>
          </a:lstStyle>
          <a:p>
            <a:pPr>
              <a:defRPr/>
            </a:pPr>
            <a:fld id="{7192B35C-6888-40A1-9AA4-5CA9FE3E115B}" type="datetimeFigureOut">
              <a:rPr lang="el-GR"/>
              <a:pPr>
                <a:defRPr/>
              </a:pPr>
              <a:t>15/12/2014</a:t>
            </a:fld>
            <a:endParaRPr lang="el-GR" dirty="0"/>
          </a:p>
        </p:txBody>
      </p:sp>
      <p:sp>
        <p:nvSpPr>
          <p:cNvPr id="9" name="Θέση υποσέλιδου 5"/>
          <p:cNvSpPr>
            <a:spLocks noGrp="1"/>
          </p:cNvSpPr>
          <p:nvPr>
            <p:ph type="ftr" sz="quarter" idx="11"/>
          </p:nvPr>
        </p:nvSpPr>
        <p:spPr/>
        <p:txBody>
          <a:bodyPr/>
          <a:lstStyle>
            <a:lvl1pPr>
              <a:defRPr>
                <a:solidFill>
                  <a:srgbClr val="DDE9EC"/>
                </a:solidFill>
              </a:defRPr>
            </a:lvl1pPr>
          </a:lstStyle>
          <a:p>
            <a:pPr>
              <a:defRPr/>
            </a:pPr>
            <a:endParaRPr lang="el-GR" dirty="0"/>
          </a:p>
        </p:txBody>
      </p:sp>
      <p:sp>
        <p:nvSpPr>
          <p:cNvPr id="10" name="Θέση αριθμού διαφάνειας 6"/>
          <p:cNvSpPr>
            <a:spLocks noGrp="1"/>
          </p:cNvSpPr>
          <p:nvPr>
            <p:ph type="sldNum" sz="quarter" idx="12"/>
          </p:nvPr>
        </p:nvSpPr>
        <p:spPr/>
        <p:txBody>
          <a:bodyPr/>
          <a:lstStyle>
            <a:lvl1pPr>
              <a:defRPr>
                <a:solidFill>
                  <a:srgbClr val="DDE9EC"/>
                </a:solidFill>
              </a:defRPr>
            </a:lvl1pPr>
          </a:lstStyle>
          <a:p>
            <a:pPr>
              <a:defRPr/>
            </a:pPr>
            <a:fld id="{043A3A76-6ED5-4B28-9DDD-073D1F923071}" type="slidenum">
              <a:rPr lang="el-GR"/>
              <a:pPr>
                <a:defRPr/>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lvl1pPr>
              <a:defRPr/>
            </a:lvl1pPr>
          </a:lstStyle>
          <a:p>
            <a:pPr>
              <a:defRPr/>
            </a:pPr>
            <a:fld id="{E7A94319-9742-4496-B162-D8EBC15E18D2}" type="datetimeFigureOut">
              <a:rPr lang="el-GR"/>
              <a:pPr>
                <a:defRPr/>
              </a:pPr>
              <a:t>15/12/2014</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dirty="0"/>
          </a:p>
        </p:txBody>
      </p:sp>
      <p:sp>
        <p:nvSpPr>
          <p:cNvPr id="6" name="Θέση αριθμού διαφάνειας 5"/>
          <p:cNvSpPr>
            <a:spLocks noGrp="1"/>
          </p:cNvSpPr>
          <p:nvPr>
            <p:ph type="sldNum" sz="quarter" idx="12"/>
          </p:nvPr>
        </p:nvSpPr>
        <p:spPr/>
        <p:txBody>
          <a:bodyPr/>
          <a:lstStyle>
            <a:lvl1pPr>
              <a:defRPr/>
            </a:lvl1pPr>
          </a:lstStyle>
          <a:p>
            <a:pPr>
              <a:defRPr/>
            </a:pPr>
            <a:fld id="{40BB09EC-3698-4E3D-8C93-1D95F8DEFB67}" type="slidenum">
              <a:rPr lang="el-GR"/>
              <a:pPr>
                <a:defRPr/>
              </a:pPr>
              <a:t>‹#›</a:t>
            </a:fld>
            <a:endParaRPr lang="el-G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Ευθεία γραμμή σύνδεσης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5" name="Ισοσκελές τρίγωνο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Ευθεία γραμμή σύνδεσης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3"/>
          <p:cNvSpPr>
            <a:spLocks noGrp="1"/>
          </p:cNvSpPr>
          <p:nvPr>
            <p:ph type="dt" sz="half" idx="10"/>
          </p:nvPr>
        </p:nvSpPr>
        <p:spPr/>
        <p:txBody>
          <a:bodyPr/>
          <a:lstStyle>
            <a:lvl1pPr>
              <a:defRPr/>
            </a:lvl1pPr>
          </a:lstStyle>
          <a:p>
            <a:pPr>
              <a:defRPr/>
            </a:pPr>
            <a:fld id="{8E4F5EBE-A11D-4197-A172-0B2E90D1B49A}" type="datetimeFigureOut">
              <a:rPr lang="el-GR"/>
              <a:pPr>
                <a:defRPr/>
              </a:pPr>
              <a:t>15/12/2014</a:t>
            </a:fld>
            <a:endParaRPr lang="el-GR" dirty="0"/>
          </a:p>
        </p:txBody>
      </p:sp>
      <p:sp>
        <p:nvSpPr>
          <p:cNvPr id="8" name="Θέση υποσέλιδου 4"/>
          <p:cNvSpPr>
            <a:spLocks noGrp="1"/>
          </p:cNvSpPr>
          <p:nvPr>
            <p:ph type="ftr" sz="quarter" idx="11"/>
          </p:nvPr>
        </p:nvSpPr>
        <p:spPr/>
        <p:txBody>
          <a:bodyPr/>
          <a:lstStyle>
            <a:lvl1pPr>
              <a:defRPr/>
            </a:lvl1pPr>
          </a:lstStyle>
          <a:p>
            <a:pPr>
              <a:defRPr/>
            </a:pPr>
            <a:endParaRPr lang="el-GR" dirty="0"/>
          </a:p>
        </p:txBody>
      </p:sp>
      <p:sp>
        <p:nvSpPr>
          <p:cNvPr id="9" name="Θέση αριθμού διαφάνειας 5"/>
          <p:cNvSpPr>
            <a:spLocks noGrp="1"/>
          </p:cNvSpPr>
          <p:nvPr>
            <p:ph type="sldNum" sz="quarter" idx="12"/>
          </p:nvPr>
        </p:nvSpPr>
        <p:spPr/>
        <p:txBody>
          <a:bodyPr/>
          <a:lstStyle>
            <a:lvl1pPr>
              <a:defRPr/>
            </a:lvl1pPr>
          </a:lstStyle>
          <a:p>
            <a:pPr>
              <a:defRPr/>
            </a:pPr>
            <a:fld id="{B00CDAA6-763B-458D-A2C1-64DCCC8F6760}"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Ορθογώνιο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Ορθογώνιο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Τίτλος 1"/>
          <p:cNvSpPr>
            <a:spLocks noGrp="1"/>
          </p:cNvSpPr>
          <p:nvPr>
            <p:ph type="title"/>
          </p:nvPr>
        </p:nvSpPr>
        <p:spPr>
          <a:xfrm>
            <a:off x="1219200" y="2971800"/>
            <a:ext cx="6858000" cy="1066800"/>
          </a:xfrm>
        </p:spPr>
        <p:txBody>
          <a:bodyPr anchor="t"/>
          <a:lstStyle>
            <a:lvl1pPr algn="r">
              <a:buNone/>
              <a:defRPr sz="3200" b="0" cap="none" baseline="0"/>
            </a:lvl1pPr>
          </a:lstStyle>
          <a:p>
            <a:r>
              <a:rPr lang="el-GR" smtClean="0"/>
              <a:t>Στυλ κύριου τίτλου</a:t>
            </a:r>
            <a:endParaRPr lang="en-US"/>
          </a:p>
        </p:txBody>
      </p:sp>
      <p:sp>
        <p:nvSpPr>
          <p:cNvPr id="3" name="Θέση κειμένου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Στυλ υποδείγματος κειμένου</a:t>
            </a:r>
          </a:p>
        </p:txBody>
      </p:sp>
      <p:sp>
        <p:nvSpPr>
          <p:cNvPr id="6" name="Θέση ημερομηνίας 3"/>
          <p:cNvSpPr>
            <a:spLocks noGrp="1"/>
          </p:cNvSpPr>
          <p:nvPr>
            <p:ph type="dt" sz="half" idx="10"/>
          </p:nvPr>
        </p:nvSpPr>
        <p:spPr>
          <a:xfrm>
            <a:off x="6400800" y="6354763"/>
            <a:ext cx="2286000" cy="366712"/>
          </a:xfrm>
        </p:spPr>
        <p:txBody>
          <a:bodyPr/>
          <a:lstStyle>
            <a:lvl1pPr>
              <a:defRPr/>
            </a:lvl1pPr>
          </a:lstStyle>
          <a:p>
            <a:pPr>
              <a:defRPr/>
            </a:pPr>
            <a:fld id="{6C3D2DC9-8D2D-4B18-9C6D-72013B1484DA}" type="datetimeFigureOut">
              <a:rPr lang="el-GR"/>
              <a:pPr>
                <a:defRPr/>
              </a:pPr>
              <a:t>15/12/2014</a:t>
            </a:fld>
            <a:endParaRPr lang="el-GR" dirty="0"/>
          </a:p>
        </p:txBody>
      </p:sp>
      <p:sp>
        <p:nvSpPr>
          <p:cNvPr id="7" name="Θέση υποσέλιδου 4"/>
          <p:cNvSpPr>
            <a:spLocks noGrp="1"/>
          </p:cNvSpPr>
          <p:nvPr>
            <p:ph type="ftr" sz="quarter" idx="11"/>
          </p:nvPr>
        </p:nvSpPr>
        <p:spPr>
          <a:xfrm>
            <a:off x="2898775" y="6354763"/>
            <a:ext cx="3475038" cy="366712"/>
          </a:xfrm>
        </p:spPr>
        <p:txBody>
          <a:bodyPr/>
          <a:lstStyle>
            <a:lvl1pPr>
              <a:defRPr/>
            </a:lvl1pPr>
          </a:lstStyle>
          <a:p>
            <a:pPr>
              <a:defRPr/>
            </a:pPr>
            <a:endParaRPr lang="el-GR" dirty="0"/>
          </a:p>
        </p:txBody>
      </p:sp>
      <p:sp>
        <p:nvSpPr>
          <p:cNvPr id="8" name="Θέση αριθμού διαφάνειας 5"/>
          <p:cNvSpPr>
            <a:spLocks noGrp="1"/>
          </p:cNvSpPr>
          <p:nvPr>
            <p:ph type="sldNum" sz="quarter" idx="12"/>
          </p:nvPr>
        </p:nvSpPr>
        <p:spPr>
          <a:xfrm>
            <a:off x="1069975" y="6354763"/>
            <a:ext cx="1520825" cy="366712"/>
          </a:xfrm>
        </p:spPr>
        <p:txBody>
          <a:bodyPr/>
          <a:lstStyle>
            <a:lvl1pPr>
              <a:defRPr/>
            </a:lvl1pPr>
          </a:lstStyle>
          <a:p>
            <a:pPr>
              <a:defRPr/>
            </a:pPr>
            <a:fld id="{0E6D5946-8001-4E1E-B7F9-7BBA7A55B2B6}" type="slidenum">
              <a:rPr lang="el-GR"/>
              <a:pPr>
                <a:defRPr/>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lstStyle/>
          <a:p>
            <a:r>
              <a:rPr lang="el-GR" smtClean="0"/>
              <a:t>Στυλ κύριου τίτλου</a:t>
            </a:r>
            <a:endParaRPr lang="en-US"/>
          </a:p>
        </p:txBody>
      </p:sp>
      <p:sp>
        <p:nvSpPr>
          <p:cNvPr id="9" name="Θέση περιεχομένου 8"/>
          <p:cNvSpPr>
            <a:spLocks noGrp="1"/>
          </p:cNvSpPr>
          <p:nvPr>
            <p:ph sz="quarter" idx="1"/>
          </p:nvPr>
        </p:nvSpPr>
        <p:spPr>
          <a:xfrm>
            <a:off x="457200" y="1219200"/>
            <a:ext cx="4041648" cy="4937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Θέση περιεχομένου 10"/>
          <p:cNvSpPr>
            <a:spLocks noGrp="1"/>
          </p:cNvSpPr>
          <p:nvPr>
            <p:ph sz="quarter" idx="2"/>
          </p:nvPr>
        </p:nvSpPr>
        <p:spPr>
          <a:xfrm>
            <a:off x="4632198" y="1216152"/>
            <a:ext cx="4041648" cy="4937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lvl1pPr>
              <a:defRPr/>
            </a:lvl1pPr>
          </a:lstStyle>
          <a:p>
            <a:pPr>
              <a:defRPr/>
            </a:pPr>
            <a:fld id="{4F4BBA85-73BB-4BAA-8951-ADDD375B950E}" type="datetimeFigureOut">
              <a:rPr lang="el-GR"/>
              <a:pPr>
                <a:defRPr/>
              </a:pPr>
              <a:t>15/12/2014</a:t>
            </a:fld>
            <a:endParaRPr lang="el-GR" dirty="0"/>
          </a:p>
        </p:txBody>
      </p:sp>
      <p:sp>
        <p:nvSpPr>
          <p:cNvPr id="6" name="Θέση υποσέλιδου 5"/>
          <p:cNvSpPr>
            <a:spLocks noGrp="1"/>
          </p:cNvSpPr>
          <p:nvPr>
            <p:ph type="ftr" sz="quarter" idx="11"/>
          </p:nvPr>
        </p:nvSpPr>
        <p:spPr/>
        <p:txBody>
          <a:bodyPr/>
          <a:lstStyle>
            <a:lvl1pPr>
              <a:defRPr/>
            </a:lvl1pPr>
          </a:lstStyle>
          <a:p>
            <a:pPr>
              <a:defRPr/>
            </a:pPr>
            <a:endParaRPr lang="el-GR" dirty="0"/>
          </a:p>
        </p:txBody>
      </p:sp>
      <p:sp>
        <p:nvSpPr>
          <p:cNvPr id="7" name="Θέση αριθμού διαφάνειας 6"/>
          <p:cNvSpPr>
            <a:spLocks noGrp="1"/>
          </p:cNvSpPr>
          <p:nvPr>
            <p:ph type="sldNum" sz="quarter" idx="12"/>
          </p:nvPr>
        </p:nvSpPr>
        <p:spPr/>
        <p:txBody>
          <a:bodyPr/>
          <a:lstStyle>
            <a:lvl1pPr>
              <a:defRPr/>
            </a:lvl1pPr>
          </a:lstStyle>
          <a:p>
            <a:pPr>
              <a:defRPr/>
            </a:pPr>
            <a:fld id="{39C58F96-1845-4FF7-BE6C-2BE803AF9DB6}" type="slidenum">
              <a:rPr lang="el-GR"/>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nchor="ctr"/>
          <a:lstStyle>
            <a:lvl1pPr>
              <a:defRPr/>
            </a:lvl1pPr>
          </a:lstStyle>
          <a:p>
            <a:r>
              <a:rPr lang="el-GR" smtClean="0"/>
              <a:t>Στυλ κύριου τίτλου</a:t>
            </a:r>
            <a:endParaRPr lang="en-US"/>
          </a:p>
        </p:txBody>
      </p:sp>
      <p:sp>
        <p:nvSpPr>
          <p:cNvPr id="3" name="Θέση κειμένου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4" name="Θέση κειμένου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11" name="Θέση περιεχομένου 10"/>
          <p:cNvSpPr>
            <a:spLocks noGrp="1"/>
          </p:cNvSpPr>
          <p:nvPr>
            <p:ph sz="quarter" idx="2"/>
          </p:nvPr>
        </p:nvSpPr>
        <p:spPr>
          <a:xfrm>
            <a:off x="457200" y="2133600"/>
            <a:ext cx="4038600" cy="40386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Θέση περιεχομένου 12"/>
          <p:cNvSpPr>
            <a:spLocks noGrp="1"/>
          </p:cNvSpPr>
          <p:nvPr>
            <p:ph sz="quarter" idx="4"/>
          </p:nvPr>
        </p:nvSpPr>
        <p:spPr>
          <a:xfrm>
            <a:off x="4648200" y="2133600"/>
            <a:ext cx="4038600" cy="40386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lvl1pPr>
              <a:defRPr/>
            </a:lvl1pPr>
          </a:lstStyle>
          <a:p>
            <a:pPr>
              <a:defRPr/>
            </a:pPr>
            <a:fld id="{9D04EBF3-47C4-4358-9FF0-C9ECAD37218C}" type="datetimeFigureOut">
              <a:rPr lang="el-GR"/>
              <a:pPr>
                <a:defRPr/>
              </a:pPr>
              <a:t>15/12/2014</a:t>
            </a:fld>
            <a:endParaRPr lang="el-GR" dirty="0"/>
          </a:p>
        </p:txBody>
      </p:sp>
      <p:sp>
        <p:nvSpPr>
          <p:cNvPr id="8" name="Θέση υποσέλιδου 7"/>
          <p:cNvSpPr>
            <a:spLocks noGrp="1"/>
          </p:cNvSpPr>
          <p:nvPr>
            <p:ph type="ftr" sz="quarter" idx="11"/>
          </p:nvPr>
        </p:nvSpPr>
        <p:spPr/>
        <p:txBody>
          <a:bodyPr/>
          <a:lstStyle>
            <a:lvl1pPr>
              <a:defRPr/>
            </a:lvl1pPr>
          </a:lstStyle>
          <a:p>
            <a:pPr>
              <a:defRPr/>
            </a:pPr>
            <a:endParaRPr lang="el-GR" dirty="0"/>
          </a:p>
        </p:txBody>
      </p:sp>
      <p:sp>
        <p:nvSpPr>
          <p:cNvPr id="9" name="Θέση αριθμού διαφάνειας 8"/>
          <p:cNvSpPr>
            <a:spLocks noGrp="1"/>
          </p:cNvSpPr>
          <p:nvPr>
            <p:ph type="sldNum" sz="quarter" idx="12"/>
          </p:nvPr>
        </p:nvSpPr>
        <p:spPr/>
        <p:txBody>
          <a:bodyPr/>
          <a:lstStyle>
            <a:lvl1pPr>
              <a:defRPr/>
            </a:lvl1pPr>
          </a:lstStyle>
          <a:p>
            <a:pPr>
              <a:defRPr/>
            </a:pPr>
            <a:fld id="{0AB47E01-5341-4BE4-9F24-02DB667E2368}" type="slidenum">
              <a:rPr lang="el-GR"/>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3" name="Ισοσκελές τρίγωνο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Τίτλος 1"/>
          <p:cNvSpPr>
            <a:spLocks noGrp="1"/>
          </p:cNvSpPr>
          <p:nvPr>
            <p:ph type="title"/>
          </p:nvPr>
        </p:nvSpPr>
        <p:spPr>
          <a:xfrm>
            <a:off x="457200" y="228600"/>
            <a:ext cx="8229600" cy="914400"/>
          </a:xfrm>
        </p:spPr>
        <p:txBody>
          <a:bodyPr/>
          <a:lstStyle/>
          <a:p>
            <a:r>
              <a:rPr lang="el-GR" smtClean="0"/>
              <a:t>Στυλ κύριου τίτλου</a:t>
            </a:r>
            <a:endParaRPr lang="en-US"/>
          </a:p>
        </p:txBody>
      </p:sp>
      <p:sp>
        <p:nvSpPr>
          <p:cNvPr id="4" name="Θέση ημερομηνίας 2"/>
          <p:cNvSpPr>
            <a:spLocks noGrp="1"/>
          </p:cNvSpPr>
          <p:nvPr>
            <p:ph type="dt" sz="half" idx="10"/>
          </p:nvPr>
        </p:nvSpPr>
        <p:spPr/>
        <p:txBody>
          <a:bodyPr/>
          <a:lstStyle>
            <a:lvl1pPr>
              <a:defRPr/>
            </a:lvl1pPr>
          </a:lstStyle>
          <a:p>
            <a:pPr>
              <a:defRPr/>
            </a:pPr>
            <a:fld id="{53A5B4D7-332D-4509-BD69-301EBDDDFB23}" type="datetimeFigureOut">
              <a:rPr lang="el-GR"/>
              <a:pPr>
                <a:defRPr/>
              </a:pPr>
              <a:t>15/12/2014</a:t>
            </a:fld>
            <a:endParaRPr lang="el-GR" dirty="0"/>
          </a:p>
        </p:txBody>
      </p:sp>
      <p:sp>
        <p:nvSpPr>
          <p:cNvPr id="5" name="Θέση υποσέλιδου 3"/>
          <p:cNvSpPr>
            <a:spLocks noGrp="1"/>
          </p:cNvSpPr>
          <p:nvPr>
            <p:ph type="ftr" sz="quarter" idx="11"/>
          </p:nvPr>
        </p:nvSpPr>
        <p:spPr/>
        <p:txBody>
          <a:bodyPr/>
          <a:lstStyle>
            <a:lvl1pPr>
              <a:defRPr/>
            </a:lvl1pPr>
          </a:lstStyle>
          <a:p>
            <a:pPr>
              <a:defRPr/>
            </a:pPr>
            <a:endParaRPr lang="el-GR" dirty="0"/>
          </a:p>
        </p:txBody>
      </p:sp>
      <p:sp>
        <p:nvSpPr>
          <p:cNvPr id="6" name="Θέση αριθμού διαφάνειας 4"/>
          <p:cNvSpPr>
            <a:spLocks noGrp="1"/>
          </p:cNvSpPr>
          <p:nvPr>
            <p:ph type="sldNum" sz="quarter" idx="12"/>
          </p:nvPr>
        </p:nvSpPr>
        <p:spPr/>
        <p:txBody>
          <a:bodyPr/>
          <a:lstStyle>
            <a:lvl1pPr>
              <a:defRPr/>
            </a:lvl1pPr>
          </a:lstStyle>
          <a:p>
            <a:pPr>
              <a:defRPr/>
            </a:pPr>
            <a:fld id="{47EFC5A0-758C-40C1-BD39-F425264C22A5}" type="slidenum">
              <a:rPr lang="el-GR"/>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Ευθεία γραμμή σύνδεσης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3" name="Ισοσκελές τρίγωνο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Θέση ημερομηνίας 1"/>
          <p:cNvSpPr>
            <a:spLocks noGrp="1"/>
          </p:cNvSpPr>
          <p:nvPr>
            <p:ph type="dt" sz="half" idx="10"/>
          </p:nvPr>
        </p:nvSpPr>
        <p:spPr/>
        <p:txBody>
          <a:bodyPr/>
          <a:lstStyle>
            <a:lvl1pPr>
              <a:defRPr/>
            </a:lvl1pPr>
          </a:lstStyle>
          <a:p>
            <a:pPr>
              <a:defRPr/>
            </a:pPr>
            <a:fld id="{A2A7167A-660E-4677-91CB-2D4AB17CE0F6}" type="datetimeFigureOut">
              <a:rPr lang="el-GR"/>
              <a:pPr>
                <a:defRPr/>
              </a:pPr>
              <a:t>15/12/2014</a:t>
            </a:fld>
            <a:endParaRPr lang="el-GR" dirty="0"/>
          </a:p>
        </p:txBody>
      </p:sp>
      <p:sp>
        <p:nvSpPr>
          <p:cNvPr id="5" name="Θέση υποσέλιδου 2"/>
          <p:cNvSpPr>
            <a:spLocks noGrp="1"/>
          </p:cNvSpPr>
          <p:nvPr>
            <p:ph type="ftr" sz="quarter" idx="11"/>
          </p:nvPr>
        </p:nvSpPr>
        <p:spPr/>
        <p:txBody>
          <a:bodyPr/>
          <a:lstStyle>
            <a:lvl1pPr>
              <a:defRPr/>
            </a:lvl1pPr>
          </a:lstStyle>
          <a:p>
            <a:pPr>
              <a:defRPr/>
            </a:pPr>
            <a:endParaRPr lang="el-GR" dirty="0"/>
          </a:p>
        </p:txBody>
      </p:sp>
      <p:sp>
        <p:nvSpPr>
          <p:cNvPr id="6" name="Θέση αριθμού διαφάνειας 3"/>
          <p:cNvSpPr>
            <a:spLocks noGrp="1"/>
          </p:cNvSpPr>
          <p:nvPr>
            <p:ph type="sldNum" sz="quarter" idx="12"/>
          </p:nvPr>
        </p:nvSpPr>
        <p:spPr/>
        <p:txBody>
          <a:bodyPr/>
          <a:lstStyle>
            <a:lvl1pPr>
              <a:defRPr/>
            </a:lvl1pPr>
          </a:lstStyle>
          <a:p>
            <a:pPr>
              <a:defRPr/>
            </a:pPr>
            <a:fld id="{26DAE4AC-B626-42E5-98D3-0BAA111632B3}"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Ευθεία γραμμή σύνδεσης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Ευθεία γραμμή σύνδεσης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Ισοσκελές τρίγωνο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Τίτλος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l-GR" smtClean="0"/>
              <a:t>Στυλ κύριου τίτλου</a:t>
            </a:r>
            <a:endParaRPr lang="en-US"/>
          </a:p>
        </p:txBody>
      </p:sp>
      <p:sp>
        <p:nvSpPr>
          <p:cNvPr id="3" name="Θέση κειμένου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Στυλ υποδείγματος κειμένου</a:t>
            </a:r>
          </a:p>
        </p:txBody>
      </p:sp>
      <p:sp>
        <p:nvSpPr>
          <p:cNvPr id="12" name="Θέση περιεχομένου 11"/>
          <p:cNvSpPr>
            <a:spLocks noGrp="1"/>
          </p:cNvSpPr>
          <p:nvPr>
            <p:ph sz="quarter" idx="1"/>
          </p:nvPr>
        </p:nvSpPr>
        <p:spPr>
          <a:xfrm>
            <a:off x="304800" y="304800"/>
            <a:ext cx="5715000" cy="5715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8" name="Θέση ημερομηνίας 4"/>
          <p:cNvSpPr>
            <a:spLocks noGrp="1"/>
          </p:cNvSpPr>
          <p:nvPr>
            <p:ph type="dt" sz="half" idx="10"/>
          </p:nvPr>
        </p:nvSpPr>
        <p:spPr/>
        <p:txBody>
          <a:bodyPr/>
          <a:lstStyle>
            <a:lvl1pPr>
              <a:defRPr/>
            </a:lvl1pPr>
          </a:lstStyle>
          <a:p>
            <a:pPr>
              <a:defRPr/>
            </a:pPr>
            <a:fld id="{5A0EF634-F1D3-43A3-9854-7D70B05D64E6}" type="datetimeFigureOut">
              <a:rPr lang="el-GR"/>
              <a:pPr>
                <a:defRPr/>
              </a:pPr>
              <a:t>15/12/2014</a:t>
            </a:fld>
            <a:endParaRPr lang="el-GR" dirty="0"/>
          </a:p>
        </p:txBody>
      </p:sp>
      <p:sp>
        <p:nvSpPr>
          <p:cNvPr id="9" name="Θέση υποσέλιδου 5"/>
          <p:cNvSpPr>
            <a:spLocks noGrp="1"/>
          </p:cNvSpPr>
          <p:nvPr>
            <p:ph type="ftr" sz="quarter" idx="11"/>
          </p:nvPr>
        </p:nvSpPr>
        <p:spPr/>
        <p:txBody>
          <a:bodyPr/>
          <a:lstStyle>
            <a:lvl1pPr>
              <a:defRPr/>
            </a:lvl1pPr>
          </a:lstStyle>
          <a:p>
            <a:pPr>
              <a:defRPr/>
            </a:pPr>
            <a:endParaRPr lang="el-GR" dirty="0"/>
          </a:p>
        </p:txBody>
      </p:sp>
      <p:sp>
        <p:nvSpPr>
          <p:cNvPr id="10" name="Θέση αριθμού διαφάνειας 6"/>
          <p:cNvSpPr>
            <a:spLocks noGrp="1"/>
          </p:cNvSpPr>
          <p:nvPr>
            <p:ph type="sldNum" sz="quarter" idx="12"/>
          </p:nvPr>
        </p:nvSpPr>
        <p:spPr/>
        <p:txBody>
          <a:bodyPr/>
          <a:lstStyle>
            <a:lvl1pPr>
              <a:defRPr/>
            </a:lvl1pPr>
          </a:lstStyle>
          <a:p>
            <a:pPr>
              <a:defRPr/>
            </a:pPr>
            <a:fld id="{7404C3D8-C05D-4629-B10C-EDCA9F273E5D}" type="slidenum">
              <a:rPr lang="el-GR"/>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Ευθεία γραμμή σύνδεσης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Ισοσκελές τρίγωνο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Ορθογώνιο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Τίτλο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l-GR" smtClean="0"/>
              <a:t>Στυλ κύριου τίτλου</a:t>
            </a:r>
            <a:endParaRPr lang="en-US"/>
          </a:p>
        </p:txBody>
      </p:sp>
      <p:sp>
        <p:nvSpPr>
          <p:cNvPr id="3" name="Θέση εικόνας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l-GR" noProof="0" dirty="0" smtClean="0"/>
              <a:t>Κάντε κλικ στο εικονίδιο για να προσθέσετε μια εικόνα</a:t>
            </a:r>
            <a:endParaRPr lang="en-US" noProof="0" dirty="0"/>
          </a:p>
        </p:txBody>
      </p:sp>
      <p:sp>
        <p:nvSpPr>
          <p:cNvPr id="4" name="Θέση κειμένου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l-GR" smtClean="0"/>
              <a:t>Στυλ υποδείγματος κειμένου</a:t>
            </a:r>
          </a:p>
        </p:txBody>
      </p:sp>
      <p:sp>
        <p:nvSpPr>
          <p:cNvPr id="8" name="Θέση ημερομηνίας 4"/>
          <p:cNvSpPr>
            <a:spLocks noGrp="1"/>
          </p:cNvSpPr>
          <p:nvPr>
            <p:ph type="dt" sz="half" idx="10"/>
          </p:nvPr>
        </p:nvSpPr>
        <p:spPr/>
        <p:txBody>
          <a:bodyPr/>
          <a:lstStyle>
            <a:lvl1pPr>
              <a:defRPr/>
            </a:lvl1pPr>
          </a:lstStyle>
          <a:p>
            <a:pPr>
              <a:defRPr/>
            </a:pPr>
            <a:fld id="{6D221305-BA95-489F-8923-3BEE95174F7F}" type="datetimeFigureOut">
              <a:rPr lang="el-GR"/>
              <a:pPr>
                <a:defRPr/>
              </a:pPr>
              <a:t>15/12/2014</a:t>
            </a:fld>
            <a:endParaRPr lang="el-GR" dirty="0"/>
          </a:p>
        </p:txBody>
      </p:sp>
      <p:sp>
        <p:nvSpPr>
          <p:cNvPr id="9" name="Θέση υποσέλιδου 5"/>
          <p:cNvSpPr>
            <a:spLocks noGrp="1"/>
          </p:cNvSpPr>
          <p:nvPr>
            <p:ph type="ftr" sz="quarter" idx="11"/>
          </p:nvPr>
        </p:nvSpPr>
        <p:spPr/>
        <p:txBody>
          <a:bodyPr/>
          <a:lstStyle>
            <a:lvl1pPr>
              <a:defRPr/>
            </a:lvl1pPr>
          </a:lstStyle>
          <a:p>
            <a:pPr>
              <a:defRPr/>
            </a:pPr>
            <a:endParaRPr lang="el-GR" dirty="0"/>
          </a:p>
        </p:txBody>
      </p:sp>
      <p:sp>
        <p:nvSpPr>
          <p:cNvPr id="10" name="Θέση αριθμού διαφάνειας 6"/>
          <p:cNvSpPr>
            <a:spLocks noGrp="1"/>
          </p:cNvSpPr>
          <p:nvPr>
            <p:ph type="sldNum" sz="quarter" idx="12"/>
          </p:nvPr>
        </p:nvSpPr>
        <p:spPr/>
        <p:txBody>
          <a:bodyPr/>
          <a:lstStyle>
            <a:lvl1pPr>
              <a:defRPr/>
            </a:lvl1pPr>
          </a:lstStyle>
          <a:p>
            <a:pPr>
              <a:defRPr/>
            </a:pPr>
            <a:fld id="{5C7AAB4D-606B-4E3E-93AD-C8E62219F640}" type="slidenum">
              <a:rPr lang="el-GR"/>
              <a:pPr>
                <a:defRPr/>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Θέση τίτλου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Στυλ κύριου τίτλου</a:t>
            </a:r>
            <a:endParaRPr lang="en-US" smtClean="0"/>
          </a:p>
        </p:txBody>
      </p:sp>
      <p:sp>
        <p:nvSpPr>
          <p:cNvPr id="1027" name="Θέση κειμένου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Θέση ημερομηνίας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DC867730-12F6-4B93-9256-3D689F8E9042}" type="datetimeFigureOut">
              <a:rPr lang="el-GR"/>
              <a:pPr>
                <a:defRPr/>
              </a:pPr>
              <a:t>15/12/2014</a:t>
            </a:fld>
            <a:endParaRPr lang="el-GR" dirty="0"/>
          </a:p>
        </p:txBody>
      </p:sp>
      <p:sp>
        <p:nvSpPr>
          <p:cNvPr id="3" name="Θέση υποσέλιδου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l-GR" dirty="0"/>
          </a:p>
        </p:txBody>
      </p:sp>
      <p:sp>
        <p:nvSpPr>
          <p:cNvPr id="23" name="Θέση αριθμού διαφάνειας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FB7E6F3E-4B0D-4DAA-BFF8-8613A1108443}" type="slidenum">
              <a:rPr lang="el-GR"/>
              <a:pPr>
                <a:defRPr/>
              </a:pPr>
              <a:t>‹#›</a:t>
            </a:fld>
            <a:endParaRPr lang="el-GR" dirty="0"/>
          </a:p>
        </p:txBody>
      </p:sp>
      <p:sp>
        <p:nvSpPr>
          <p:cNvPr id="28" name="Ευθεία γραμμή σύνδεσης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9" name="Ευθεία γραμμή σύνδεσης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Ισοσκελές τρίγωνο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 id="2147484411" r:id="rId9"/>
    <p:sldLayoutId id="2147484412" r:id="rId10"/>
    <p:sldLayoutId id="2147484413"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Cambria" pitchFamily="18" charset="0"/>
        </a:defRPr>
      </a:lvl2pPr>
      <a:lvl3pPr algn="l" rtl="0" fontAlgn="base">
        <a:spcBef>
          <a:spcPct val="0"/>
        </a:spcBef>
        <a:spcAft>
          <a:spcPct val="0"/>
        </a:spcAft>
        <a:defRPr sz="3200">
          <a:solidFill>
            <a:schemeClr val="tx2"/>
          </a:solidFill>
          <a:latin typeface="Cambria" pitchFamily="18" charset="0"/>
        </a:defRPr>
      </a:lvl3pPr>
      <a:lvl4pPr algn="l" rtl="0" fontAlgn="base">
        <a:spcBef>
          <a:spcPct val="0"/>
        </a:spcBef>
        <a:spcAft>
          <a:spcPct val="0"/>
        </a:spcAft>
        <a:defRPr sz="3200">
          <a:solidFill>
            <a:schemeClr val="tx2"/>
          </a:solidFill>
          <a:latin typeface="Cambria" pitchFamily="18" charset="0"/>
        </a:defRPr>
      </a:lvl4pPr>
      <a:lvl5pPr algn="l" rtl="0" fontAlgn="base">
        <a:spcBef>
          <a:spcPct val="0"/>
        </a:spcBef>
        <a:spcAft>
          <a:spcPct val="0"/>
        </a:spcAft>
        <a:defRPr sz="3200">
          <a:solidFill>
            <a:schemeClr val="tx2"/>
          </a:solidFill>
          <a:latin typeface="Cambria" pitchFamily="18" charset="0"/>
        </a:defRPr>
      </a:lvl5pPr>
      <a:lvl6pPr marL="457200" algn="l" rtl="0" fontAlgn="base">
        <a:spcBef>
          <a:spcPct val="0"/>
        </a:spcBef>
        <a:spcAft>
          <a:spcPct val="0"/>
        </a:spcAft>
        <a:defRPr sz="3200">
          <a:solidFill>
            <a:schemeClr val="tx2"/>
          </a:solidFill>
          <a:latin typeface="Cambria" pitchFamily="18" charset="0"/>
        </a:defRPr>
      </a:lvl6pPr>
      <a:lvl7pPr marL="914400" algn="l" rtl="0" fontAlgn="base">
        <a:spcBef>
          <a:spcPct val="0"/>
        </a:spcBef>
        <a:spcAft>
          <a:spcPct val="0"/>
        </a:spcAft>
        <a:defRPr sz="3200">
          <a:solidFill>
            <a:schemeClr val="tx2"/>
          </a:solidFill>
          <a:latin typeface="Cambria" pitchFamily="18" charset="0"/>
        </a:defRPr>
      </a:lvl7pPr>
      <a:lvl8pPr marL="1371600" algn="l" rtl="0" fontAlgn="base">
        <a:spcBef>
          <a:spcPct val="0"/>
        </a:spcBef>
        <a:spcAft>
          <a:spcPct val="0"/>
        </a:spcAft>
        <a:defRPr sz="3200">
          <a:solidFill>
            <a:schemeClr val="tx2"/>
          </a:solidFill>
          <a:latin typeface="Cambria" pitchFamily="18" charset="0"/>
        </a:defRPr>
      </a:lvl8pPr>
      <a:lvl9pPr marL="1828800" algn="l" rtl="0" fontAlgn="base">
        <a:spcBef>
          <a:spcPct val="0"/>
        </a:spcBef>
        <a:spcAft>
          <a:spcPct val="0"/>
        </a:spcAft>
        <a:defRPr sz="3200">
          <a:solidFill>
            <a:schemeClr val="tx2"/>
          </a:solidFill>
          <a:latin typeface="Cambria"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3314" name="Θέση τίτλου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Στυλ κύριου τίτλου</a:t>
            </a:r>
            <a:endParaRPr lang="en-US" smtClean="0"/>
          </a:p>
        </p:txBody>
      </p:sp>
      <p:sp>
        <p:nvSpPr>
          <p:cNvPr id="13315" name="Θέση κειμένου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Θέση ημερομηνίας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rgbClr val="464653"/>
                </a:solidFill>
                <a:latin typeface="+mn-lt"/>
                <a:cs typeface="+mn-cs"/>
              </a:defRPr>
            </a:lvl1pPr>
          </a:lstStyle>
          <a:p>
            <a:pPr>
              <a:defRPr/>
            </a:pPr>
            <a:fld id="{6578A8E1-C6FC-48E6-9524-578E5AAE3FD5}" type="datetimeFigureOut">
              <a:rPr lang="el-GR"/>
              <a:pPr>
                <a:defRPr/>
              </a:pPr>
              <a:t>15/12/2014</a:t>
            </a:fld>
            <a:endParaRPr lang="el-GR" dirty="0"/>
          </a:p>
        </p:txBody>
      </p:sp>
      <p:sp>
        <p:nvSpPr>
          <p:cNvPr id="3" name="Θέση υποσέλιδου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rgbClr val="464653"/>
                </a:solidFill>
                <a:latin typeface="+mn-lt"/>
                <a:cs typeface="+mn-cs"/>
              </a:defRPr>
            </a:lvl1pPr>
          </a:lstStyle>
          <a:p>
            <a:pPr>
              <a:defRPr/>
            </a:pPr>
            <a:endParaRPr lang="el-GR" dirty="0"/>
          </a:p>
        </p:txBody>
      </p:sp>
      <p:sp>
        <p:nvSpPr>
          <p:cNvPr id="23" name="Θέση αριθμού διαφάνειας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rgbClr val="464653"/>
                </a:solidFill>
                <a:latin typeface="+mn-lt"/>
                <a:cs typeface="+mn-cs"/>
              </a:defRPr>
            </a:lvl1pPr>
          </a:lstStyle>
          <a:p>
            <a:pPr>
              <a:defRPr/>
            </a:pPr>
            <a:fld id="{BB401408-F8B0-46BB-8451-8BBC64F97633}" type="slidenum">
              <a:rPr lang="el-GR"/>
              <a:pPr>
                <a:defRPr/>
              </a:pPr>
              <a:t>‹#›</a:t>
            </a:fld>
            <a:endParaRPr lang="el-GR" dirty="0"/>
          </a:p>
        </p:txBody>
      </p:sp>
      <p:sp>
        <p:nvSpPr>
          <p:cNvPr id="28" name="Ευθεία γραμμή σύνδεσης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29" name="Ευθεία γραμμή σύνδεσης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0" name="Ισοσκελές τρίγωνο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4414" r:id="rId1"/>
    <p:sldLayoutId id="2147484415" r:id="rId2"/>
    <p:sldLayoutId id="2147484416" r:id="rId3"/>
    <p:sldLayoutId id="2147484417" r:id="rId4"/>
    <p:sldLayoutId id="2147484418" r:id="rId5"/>
    <p:sldLayoutId id="2147484419" r:id="rId6"/>
    <p:sldLayoutId id="2147484420" r:id="rId7"/>
    <p:sldLayoutId id="2147484421" r:id="rId8"/>
    <p:sldLayoutId id="2147484422" r:id="rId9"/>
    <p:sldLayoutId id="2147484423" r:id="rId10"/>
    <p:sldLayoutId id="2147484424"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Cambria" pitchFamily="18" charset="0"/>
        </a:defRPr>
      </a:lvl2pPr>
      <a:lvl3pPr algn="l" rtl="0" fontAlgn="base">
        <a:spcBef>
          <a:spcPct val="0"/>
        </a:spcBef>
        <a:spcAft>
          <a:spcPct val="0"/>
        </a:spcAft>
        <a:defRPr sz="3200">
          <a:solidFill>
            <a:schemeClr val="tx2"/>
          </a:solidFill>
          <a:latin typeface="Cambria" pitchFamily="18" charset="0"/>
        </a:defRPr>
      </a:lvl3pPr>
      <a:lvl4pPr algn="l" rtl="0" fontAlgn="base">
        <a:spcBef>
          <a:spcPct val="0"/>
        </a:spcBef>
        <a:spcAft>
          <a:spcPct val="0"/>
        </a:spcAft>
        <a:defRPr sz="3200">
          <a:solidFill>
            <a:schemeClr val="tx2"/>
          </a:solidFill>
          <a:latin typeface="Cambria" pitchFamily="18" charset="0"/>
        </a:defRPr>
      </a:lvl4pPr>
      <a:lvl5pPr algn="l" rtl="0" fontAlgn="base">
        <a:spcBef>
          <a:spcPct val="0"/>
        </a:spcBef>
        <a:spcAft>
          <a:spcPct val="0"/>
        </a:spcAft>
        <a:defRPr sz="3200">
          <a:solidFill>
            <a:schemeClr val="tx2"/>
          </a:solidFill>
          <a:latin typeface="Cambria" pitchFamily="18" charset="0"/>
        </a:defRPr>
      </a:lvl5pPr>
      <a:lvl6pPr marL="457200" algn="l" rtl="0" fontAlgn="base">
        <a:spcBef>
          <a:spcPct val="0"/>
        </a:spcBef>
        <a:spcAft>
          <a:spcPct val="0"/>
        </a:spcAft>
        <a:defRPr sz="3200">
          <a:solidFill>
            <a:schemeClr val="tx2"/>
          </a:solidFill>
          <a:latin typeface="Cambria" pitchFamily="18" charset="0"/>
        </a:defRPr>
      </a:lvl6pPr>
      <a:lvl7pPr marL="914400" algn="l" rtl="0" fontAlgn="base">
        <a:spcBef>
          <a:spcPct val="0"/>
        </a:spcBef>
        <a:spcAft>
          <a:spcPct val="0"/>
        </a:spcAft>
        <a:defRPr sz="3200">
          <a:solidFill>
            <a:schemeClr val="tx2"/>
          </a:solidFill>
          <a:latin typeface="Cambria" pitchFamily="18" charset="0"/>
        </a:defRPr>
      </a:lvl7pPr>
      <a:lvl8pPr marL="1371600" algn="l" rtl="0" fontAlgn="base">
        <a:spcBef>
          <a:spcPct val="0"/>
        </a:spcBef>
        <a:spcAft>
          <a:spcPct val="0"/>
        </a:spcAft>
        <a:defRPr sz="3200">
          <a:solidFill>
            <a:schemeClr val="tx2"/>
          </a:solidFill>
          <a:latin typeface="Cambria" pitchFamily="18" charset="0"/>
        </a:defRPr>
      </a:lvl8pPr>
      <a:lvl9pPr marL="1828800" algn="l" rtl="0" fontAlgn="base">
        <a:spcBef>
          <a:spcPct val="0"/>
        </a:spcBef>
        <a:spcAft>
          <a:spcPct val="0"/>
        </a:spcAft>
        <a:defRPr sz="3200">
          <a:solidFill>
            <a:schemeClr val="tx2"/>
          </a:solidFill>
          <a:latin typeface="Cambria"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7650" name="Τίτλος 1"/>
          <p:cNvSpPr>
            <a:spLocks noGrp="1"/>
          </p:cNvSpPr>
          <p:nvPr>
            <p:ph type="ctrTitle"/>
          </p:nvPr>
        </p:nvSpPr>
        <p:spPr>
          <a:xfrm>
            <a:off x="385763" y="2205038"/>
            <a:ext cx="8147050" cy="1368425"/>
          </a:xfrm>
        </p:spPr>
        <p:txBody>
          <a:bodyPr/>
          <a:lstStyle/>
          <a:p>
            <a:r>
              <a:rPr lang="el-GR" b="1" i="1" dirty="0" smtClean="0"/>
              <a:t/>
            </a:r>
            <a:br>
              <a:rPr lang="el-GR" b="1" i="1" dirty="0" smtClean="0"/>
            </a:br>
            <a:r>
              <a:rPr lang="el-GR" b="1" i="1" dirty="0" smtClean="0"/>
              <a:t>«</a:t>
            </a:r>
            <a:r>
              <a:rPr lang="el-GR" b="1" i="1" dirty="0" smtClean="0">
                <a:latin typeface="Calibri" pitchFamily="34" charset="0"/>
              </a:rPr>
              <a:t>ΟΜΑΔΟΠΟΙΗΣΗ ΡΗΜΑΤΩΝ ΚΙΝΗΣΗΣ ΜΕΣΩ ΤΗΣ ΕΠΙΔΡΑΣΗΣ ΤΟΥΣ ΣΕ ΟΝΤΟΤΗΤΕΣ»</a:t>
            </a:r>
          </a:p>
        </p:txBody>
      </p:sp>
      <p:sp>
        <p:nvSpPr>
          <p:cNvPr id="3" name="Υπότιτλος 2"/>
          <p:cNvSpPr>
            <a:spLocks noGrp="1"/>
          </p:cNvSpPr>
          <p:nvPr>
            <p:ph type="subTitle" idx="1"/>
          </p:nvPr>
        </p:nvSpPr>
        <p:spPr>
          <a:xfrm>
            <a:off x="358775" y="3716338"/>
            <a:ext cx="8245475" cy="936625"/>
          </a:xfrm>
        </p:spPr>
        <p:txBody>
          <a:bodyPr>
            <a:noAutofit/>
          </a:bodyPr>
          <a:lstStyle/>
          <a:p>
            <a:pPr fontAlgn="auto">
              <a:spcAft>
                <a:spcPts val="0"/>
              </a:spcAft>
              <a:buFont typeface="Wingdings 3"/>
              <a:buNone/>
              <a:defRPr/>
            </a:pPr>
            <a:r>
              <a:rPr lang="el-GR" sz="2400" b="1" dirty="0" smtClean="0">
                <a:latin typeface="+mn-lt"/>
              </a:rPr>
              <a:t>ΓΙΑΝΝΑΚΟΠΟΥΛΟΥ ΔΕΣΠΟΙΝΑ</a:t>
            </a:r>
            <a:endParaRPr lang="en-US" sz="2400" b="1" dirty="0" smtClean="0">
              <a:latin typeface="+mn-lt"/>
            </a:endParaRPr>
          </a:p>
          <a:p>
            <a:pPr fontAlgn="auto">
              <a:spcAft>
                <a:spcPts val="0"/>
              </a:spcAft>
              <a:buFont typeface="Wingdings 3"/>
              <a:buNone/>
              <a:defRPr/>
            </a:pPr>
            <a:r>
              <a:rPr lang="en-US" sz="2400" b="1" dirty="0" smtClean="0">
                <a:latin typeface="+mn-lt"/>
              </a:rPr>
              <a:t>“</a:t>
            </a:r>
            <a:r>
              <a:rPr lang="el-GR" sz="2400" b="1" dirty="0" smtClean="0">
                <a:latin typeface="+mn-lt"/>
              </a:rPr>
              <a:t>ΤΕΧΝΟΓΛΩΣΣΙΑ </a:t>
            </a:r>
            <a:r>
              <a:rPr lang="en-US" sz="2400" b="1" dirty="0" smtClean="0">
                <a:latin typeface="+mn-lt"/>
              </a:rPr>
              <a:t>VII”</a:t>
            </a:r>
            <a:endParaRPr lang="el-GR" sz="2400" b="1" dirty="0" smtClean="0">
              <a:latin typeface="+mn-lt"/>
            </a:endParaRPr>
          </a:p>
        </p:txBody>
      </p:sp>
      <p:sp>
        <p:nvSpPr>
          <p:cNvPr id="4" name="Ορθογώνιο 3"/>
          <p:cNvSpPr/>
          <p:nvPr/>
        </p:nvSpPr>
        <p:spPr>
          <a:xfrm>
            <a:off x="971600" y="188640"/>
            <a:ext cx="6984776" cy="1872208"/>
          </a:xfrm>
          <a:prstGeom prst="rect">
            <a:avLst/>
          </a:prstGeom>
          <a:noFill/>
          <a:ln/>
        </p:spPr>
        <p:style>
          <a:lnRef idx="0">
            <a:schemeClr val="accent2"/>
          </a:lnRef>
          <a:fillRef idx="3">
            <a:schemeClr val="accent2"/>
          </a:fillRef>
          <a:effectRef idx="3">
            <a:schemeClr val="accent2"/>
          </a:effectRef>
          <a:fontRef idx="minor">
            <a:schemeClr val="lt1"/>
          </a:fontRef>
        </p:style>
        <p:txBody>
          <a:bodyPr anchor="ctr"/>
          <a:lstStyle/>
          <a:p>
            <a:pPr algn="ctr"/>
            <a:r>
              <a:rPr lang="el-GR" sz="2800" dirty="0">
                <a:solidFill>
                  <a:srgbClr val="262626"/>
                </a:solidFill>
                <a:cs typeface="Arial" charset="0"/>
              </a:rPr>
              <a:t>ΕΘΝΙΚΟ ΚΑΙ</a:t>
            </a:r>
            <a:r>
              <a:rPr lang="en-US" sz="2800" dirty="0">
                <a:solidFill>
                  <a:srgbClr val="262626"/>
                </a:solidFill>
                <a:cs typeface="Arial" charset="0"/>
              </a:rPr>
              <a:t> </a:t>
            </a:r>
            <a:r>
              <a:rPr lang="el-GR" sz="2800" dirty="0">
                <a:solidFill>
                  <a:srgbClr val="262626"/>
                </a:solidFill>
                <a:cs typeface="Arial" charset="0"/>
              </a:rPr>
              <a:t>ΚΑΠΟΔΙΣΤΡΙΑΚΟ ΠΑΝΕΠΙΣΤΗΜΙΟ ΑΘΗΝΩΝ</a:t>
            </a:r>
          </a:p>
          <a:p>
            <a:pPr algn="ctr"/>
            <a:r>
              <a:rPr lang="el-GR" sz="2800" dirty="0">
                <a:solidFill>
                  <a:srgbClr val="262626"/>
                </a:solidFill>
                <a:cs typeface="Arial" charset="0"/>
              </a:rPr>
              <a:t>ΕΘΝΙΚΟ ΜΕΤΣΟΒΙΟ ΠΟΛΥΤΕΧΝΕΙΟ</a:t>
            </a:r>
          </a:p>
          <a:p>
            <a:pPr algn="ctr"/>
            <a:r>
              <a:rPr lang="el-GR" sz="2800" dirty="0">
                <a:solidFill>
                  <a:srgbClr val="262626"/>
                </a:solidFill>
                <a:cs typeface="Arial" charset="0"/>
              </a:rPr>
              <a:t>ΙΝΣΤΙΤΟΥΤΟ ΕΠΕΞΕΡΓΑΣΙΑΣ ΛΟΓΟΥ</a:t>
            </a:r>
          </a:p>
        </p:txBody>
      </p:sp>
      <p:sp>
        <p:nvSpPr>
          <p:cNvPr id="6" name="Ορθογώνιο 5"/>
          <p:cNvSpPr/>
          <p:nvPr/>
        </p:nvSpPr>
        <p:spPr>
          <a:xfrm>
            <a:off x="971600" y="4869160"/>
            <a:ext cx="7344816" cy="1512168"/>
          </a:xfrm>
          <a:prstGeom prst="rect">
            <a:avLst/>
          </a:prstGeom>
          <a:noFill/>
          <a:ln>
            <a:noFill/>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l-GR" sz="2800" dirty="0">
                <a:solidFill>
                  <a:schemeClr val="tx1">
                    <a:lumMod val="85000"/>
                    <a:lumOff val="15000"/>
                  </a:schemeClr>
                </a:solidFill>
              </a:rPr>
              <a:t>Επιβλέπων καθηγητής</a:t>
            </a:r>
            <a:r>
              <a:rPr lang="en-US" sz="2800" dirty="0">
                <a:solidFill>
                  <a:schemeClr val="tx1">
                    <a:lumMod val="85000"/>
                    <a:lumOff val="15000"/>
                  </a:schemeClr>
                </a:solidFill>
              </a:rPr>
              <a:t>:</a:t>
            </a:r>
          </a:p>
          <a:p>
            <a:pPr algn="ctr" fontAlgn="auto">
              <a:spcBef>
                <a:spcPts val="0"/>
              </a:spcBef>
              <a:spcAft>
                <a:spcPts val="0"/>
              </a:spcAft>
              <a:defRPr/>
            </a:pPr>
            <a:r>
              <a:rPr lang="el-GR" sz="2800" b="1" dirty="0">
                <a:solidFill>
                  <a:schemeClr val="tx1">
                    <a:lumMod val="85000"/>
                    <a:lumOff val="15000"/>
                  </a:schemeClr>
                </a:solidFill>
              </a:rPr>
              <a:t>ΜΑΪΣΤΡΟΣ ΓΙΑΝΗΣ</a:t>
            </a:r>
            <a:endParaRPr lang="el-GR" sz="2800" dirty="0">
              <a:solidFill>
                <a:schemeClr val="tx1">
                  <a:lumMod val="85000"/>
                  <a:lumOff val="15000"/>
                </a:schemeClr>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Ορθογώνιο 3"/>
          <p:cNvSpPr>
            <a:spLocks noChangeArrowheads="1"/>
          </p:cNvSpPr>
          <p:nvPr/>
        </p:nvSpPr>
        <p:spPr bwMode="auto">
          <a:xfrm>
            <a:off x="250825" y="260350"/>
            <a:ext cx="8353425" cy="7170738"/>
          </a:xfrm>
          <a:prstGeom prst="rect">
            <a:avLst/>
          </a:prstGeom>
          <a:noFill/>
          <a:ln w="9525">
            <a:noFill/>
            <a:miter lim="800000"/>
            <a:headEnd/>
            <a:tailEnd/>
          </a:ln>
        </p:spPr>
        <p:txBody>
          <a:bodyPr>
            <a:spAutoFit/>
          </a:bodyPr>
          <a:lstStyle/>
          <a:p>
            <a:r>
              <a:rPr lang="el-GR" sz="2400" b="1" i="1" dirty="0">
                <a:latin typeface="Calibri" pitchFamily="34" charset="0"/>
              </a:rPr>
              <a:t>2. </a:t>
            </a:r>
            <a:r>
              <a:rPr lang="en-US" sz="2400" b="1" i="1" dirty="0">
                <a:latin typeface="Gill Sans MT" pitchFamily="34" charset="0"/>
              </a:rPr>
              <a:t>K</a:t>
            </a:r>
            <a:r>
              <a:rPr lang="el-GR" sz="2800" b="1" i="1" dirty="0">
                <a:latin typeface="Calibri" pitchFamily="34" charset="0"/>
              </a:rPr>
              <a:t>ατηγοριοποίηση</a:t>
            </a:r>
            <a:r>
              <a:rPr lang="el-GR" sz="2400" b="1" i="1" dirty="0">
                <a:latin typeface="Calibri" pitchFamily="34" charset="0"/>
              </a:rPr>
              <a:t> </a:t>
            </a:r>
            <a:r>
              <a:rPr lang="el-GR" sz="2800" b="1" i="1" dirty="0">
                <a:latin typeface="Calibri" pitchFamily="34" charset="0"/>
              </a:rPr>
              <a:t>Ρημάτων</a:t>
            </a:r>
            <a:r>
              <a:rPr lang="el-GR" sz="2400" b="1" i="1" dirty="0">
                <a:latin typeface="Calibri" pitchFamily="34" charset="0"/>
              </a:rPr>
              <a:t> </a:t>
            </a:r>
            <a:r>
              <a:rPr lang="el-GR" sz="2800" b="1" i="1" dirty="0">
                <a:latin typeface="Calibri" pitchFamily="34" charset="0"/>
              </a:rPr>
              <a:t>Κίνησης κατά </a:t>
            </a:r>
            <a:r>
              <a:rPr lang="en-US" sz="2800" b="1" i="1" dirty="0">
                <a:latin typeface="Gill Sans MT" pitchFamily="34" charset="0"/>
              </a:rPr>
              <a:t>James </a:t>
            </a:r>
            <a:r>
              <a:rPr lang="en-US" sz="2800" b="1" i="1" dirty="0">
                <a:latin typeface="Calibri" pitchFamily="34" charset="0"/>
              </a:rPr>
              <a:t>Pustejovsky</a:t>
            </a:r>
            <a:endParaRPr lang="el-GR" sz="2800" b="1" i="1" dirty="0">
              <a:latin typeface="Calibri" pitchFamily="34" charset="0"/>
            </a:endParaRPr>
          </a:p>
          <a:p>
            <a:endParaRPr lang="el-GR" sz="2400" dirty="0">
              <a:latin typeface="Calibri" pitchFamily="34" charset="0"/>
            </a:endParaRPr>
          </a:p>
          <a:p>
            <a:endParaRPr lang="el-GR" sz="2400" dirty="0">
              <a:latin typeface="Calibri" pitchFamily="34" charset="0"/>
            </a:endParaRPr>
          </a:p>
          <a:p>
            <a:r>
              <a:rPr lang="el-GR" sz="2400" b="1" dirty="0">
                <a:latin typeface="Calibri" pitchFamily="34" charset="0"/>
              </a:rPr>
              <a:t>α. </a:t>
            </a:r>
            <a:r>
              <a:rPr lang="el-GR" sz="2400" b="1" u="sng" dirty="0">
                <a:latin typeface="Calibri" pitchFamily="34" charset="0"/>
              </a:rPr>
              <a:t>Ρήματα αλλαγής τόπου (</a:t>
            </a:r>
            <a:r>
              <a:rPr lang="en-US" sz="2400" b="1" u="sng" dirty="0">
                <a:latin typeface="Gill Sans MT" pitchFamily="34" charset="0"/>
              </a:rPr>
              <a:t>verbs of change of location</a:t>
            </a:r>
            <a:r>
              <a:rPr lang="el-GR" sz="2400" b="1" u="sng" dirty="0">
                <a:latin typeface="Calibri" pitchFamily="34" charset="0"/>
              </a:rPr>
              <a:t>)</a:t>
            </a:r>
          </a:p>
          <a:p>
            <a:r>
              <a:rPr lang="el-GR" sz="2400" dirty="0">
                <a:latin typeface="Calibri" pitchFamily="34" charset="0"/>
              </a:rPr>
              <a:t>  (</a:t>
            </a:r>
            <a:r>
              <a:rPr lang="en-US" sz="2400" i="1" dirty="0">
                <a:latin typeface="Gill Sans MT" pitchFamily="34" charset="0"/>
              </a:rPr>
              <a:t>arrive</a:t>
            </a:r>
            <a:r>
              <a:rPr lang="el-GR" sz="2400" i="1" dirty="0">
                <a:latin typeface="Calibri" pitchFamily="34" charset="0"/>
              </a:rPr>
              <a:t>, </a:t>
            </a:r>
            <a:r>
              <a:rPr lang="en-US" sz="2400" i="1" dirty="0">
                <a:latin typeface="Gill Sans MT" pitchFamily="34" charset="0"/>
              </a:rPr>
              <a:t>enter</a:t>
            </a:r>
            <a:r>
              <a:rPr lang="el-GR" sz="2400" i="1" dirty="0">
                <a:latin typeface="Calibri" pitchFamily="34" charset="0"/>
              </a:rPr>
              <a:t>-φθάνω, μπαίνω</a:t>
            </a:r>
            <a:r>
              <a:rPr lang="el-GR" sz="2400" dirty="0">
                <a:latin typeface="Calibri" pitchFamily="34" charset="0"/>
              </a:rPr>
              <a:t>).</a:t>
            </a:r>
          </a:p>
          <a:p>
            <a:r>
              <a:rPr lang="el-GR" sz="2400" dirty="0">
                <a:latin typeface="Calibri" pitchFamily="34" charset="0"/>
              </a:rPr>
              <a:t> </a:t>
            </a:r>
            <a:endParaRPr lang="el-GR" sz="2400" b="1" dirty="0">
              <a:latin typeface="Calibri" pitchFamily="34" charset="0"/>
            </a:endParaRPr>
          </a:p>
          <a:p>
            <a:r>
              <a:rPr lang="el-GR" sz="2400" b="1" dirty="0">
                <a:latin typeface="Calibri" pitchFamily="34" charset="0"/>
              </a:rPr>
              <a:t>β. </a:t>
            </a:r>
            <a:r>
              <a:rPr lang="el-GR" sz="2400" b="1" u="sng" dirty="0">
                <a:latin typeface="Calibri" pitchFamily="34" charset="0"/>
              </a:rPr>
              <a:t>Ρήματα αλλαγής θέσης (</a:t>
            </a:r>
            <a:r>
              <a:rPr lang="en-US" sz="2400" b="1" u="sng" dirty="0">
                <a:latin typeface="Gill Sans MT" pitchFamily="34" charset="0"/>
              </a:rPr>
              <a:t>verbs of change of position</a:t>
            </a:r>
            <a:r>
              <a:rPr lang="el-GR" sz="2400" b="1" u="sng" dirty="0">
                <a:latin typeface="Calibri" pitchFamily="34" charset="0"/>
              </a:rPr>
              <a:t>)</a:t>
            </a:r>
            <a:r>
              <a:rPr lang="el-GR" sz="2400" b="1" dirty="0">
                <a:latin typeface="Calibri" pitchFamily="34" charset="0"/>
              </a:rPr>
              <a:t> </a:t>
            </a:r>
            <a:r>
              <a:rPr lang="el-GR" sz="2400" dirty="0">
                <a:latin typeface="Calibri" pitchFamily="34" charset="0"/>
              </a:rPr>
              <a:t>(</a:t>
            </a:r>
            <a:r>
              <a:rPr lang="en-US" sz="2400" i="1" dirty="0" smtClean="0">
                <a:latin typeface="Gill Sans MT" pitchFamily="34" charset="0"/>
              </a:rPr>
              <a:t>circulate</a:t>
            </a:r>
            <a:r>
              <a:rPr lang="el-GR" sz="2400" i="1" dirty="0" smtClean="0">
                <a:latin typeface="Calibri" pitchFamily="34" charset="0"/>
              </a:rPr>
              <a:t> -  περιστρέφομαι</a:t>
            </a:r>
            <a:r>
              <a:rPr lang="el-GR" sz="2400" dirty="0">
                <a:latin typeface="Calibri" pitchFamily="34" charset="0"/>
              </a:rPr>
              <a:t>).</a:t>
            </a:r>
          </a:p>
          <a:p>
            <a:r>
              <a:rPr lang="el-GR" sz="2400" dirty="0">
                <a:latin typeface="Calibri" pitchFamily="34" charset="0"/>
              </a:rPr>
              <a:t> </a:t>
            </a:r>
          </a:p>
          <a:p>
            <a:r>
              <a:rPr lang="el-GR" sz="2400" b="1" dirty="0">
                <a:latin typeface="Calibri" pitchFamily="34" charset="0"/>
              </a:rPr>
              <a:t>γ. </a:t>
            </a:r>
            <a:r>
              <a:rPr lang="el-GR" sz="2400" b="1" u="sng" dirty="0">
                <a:latin typeface="Calibri" pitchFamily="34" charset="0"/>
              </a:rPr>
              <a:t>Ρήματα με «αδρανειακή» αλλαγή θέσης (</a:t>
            </a:r>
            <a:r>
              <a:rPr lang="en-US" sz="2400" b="1" u="sng" dirty="0">
                <a:latin typeface="Gill Sans MT" pitchFamily="34" charset="0"/>
              </a:rPr>
              <a:t>verbs of inertial change of position</a:t>
            </a:r>
            <a:r>
              <a:rPr lang="el-GR" sz="2400" b="1" u="sng" dirty="0">
                <a:latin typeface="Calibri" pitchFamily="34" charset="0"/>
              </a:rPr>
              <a:t>)</a:t>
            </a:r>
            <a:r>
              <a:rPr lang="el-GR" sz="2400" b="1" dirty="0">
                <a:latin typeface="Calibri" pitchFamily="34" charset="0"/>
              </a:rPr>
              <a:t> </a:t>
            </a:r>
            <a:r>
              <a:rPr lang="el-GR" sz="2400" dirty="0">
                <a:latin typeface="Calibri" pitchFamily="34" charset="0"/>
              </a:rPr>
              <a:t>που συνεπάγονται αλλαγή θέσης για την κινούμενη οντότητα ( </a:t>
            </a:r>
            <a:r>
              <a:rPr lang="en-US" sz="2400" i="1" dirty="0" smtClean="0">
                <a:latin typeface="Gill Sans MT" pitchFamily="34" charset="0"/>
              </a:rPr>
              <a:t>fly</a:t>
            </a:r>
            <a:r>
              <a:rPr lang="el-GR" sz="2400" i="1" dirty="0" smtClean="0">
                <a:latin typeface="Calibri" pitchFamily="34" charset="0"/>
              </a:rPr>
              <a:t> - πετώ, </a:t>
            </a:r>
            <a:r>
              <a:rPr lang="en-US" sz="2400" i="1" dirty="0" smtClean="0">
                <a:latin typeface="Gill Sans MT" pitchFamily="34" charset="0"/>
              </a:rPr>
              <a:t>dance</a:t>
            </a:r>
            <a:r>
              <a:rPr lang="el-GR" sz="2400" i="1" dirty="0" smtClean="0">
                <a:latin typeface="Calibri" pitchFamily="34" charset="0"/>
              </a:rPr>
              <a:t> - χορεύω</a:t>
            </a:r>
            <a:r>
              <a:rPr lang="el-GR" sz="2400" dirty="0">
                <a:latin typeface="Calibri" pitchFamily="34" charset="0"/>
              </a:rPr>
              <a:t>).</a:t>
            </a:r>
          </a:p>
          <a:p>
            <a:endParaRPr lang="el-GR" sz="2400" dirty="0">
              <a:latin typeface="Calibri" pitchFamily="34" charset="0"/>
            </a:endParaRPr>
          </a:p>
          <a:p>
            <a:r>
              <a:rPr lang="el-GR" sz="2400" b="1" dirty="0">
                <a:latin typeface="Calibri" pitchFamily="34" charset="0"/>
              </a:rPr>
              <a:t> δ. </a:t>
            </a:r>
            <a:r>
              <a:rPr lang="el-GR" sz="2400" b="1" u="sng" dirty="0">
                <a:latin typeface="Calibri" pitchFamily="34" charset="0"/>
              </a:rPr>
              <a:t>Ρήματα αλλαγής στάσης (</a:t>
            </a:r>
            <a:r>
              <a:rPr lang="en-US" sz="2400" b="1" u="sng" dirty="0">
                <a:latin typeface="Gill Sans MT" pitchFamily="34" charset="0"/>
              </a:rPr>
              <a:t>verbs of change of posture</a:t>
            </a:r>
            <a:r>
              <a:rPr lang="el-GR" sz="2400" b="1" u="sng" dirty="0">
                <a:latin typeface="Calibri" pitchFamily="34" charset="0"/>
              </a:rPr>
              <a:t>)</a:t>
            </a:r>
          </a:p>
          <a:p>
            <a:r>
              <a:rPr lang="el-GR" sz="2400" dirty="0">
                <a:latin typeface="Calibri" pitchFamily="34" charset="0"/>
              </a:rPr>
              <a:t>  (</a:t>
            </a:r>
            <a:r>
              <a:rPr lang="en-US" sz="2400" i="1" dirty="0">
                <a:latin typeface="Gill Sans MT" pitchFamily="34" charset="0"/>
              </a:rPr>
              <a:t>sit </a:t>
            </a:r>
            <a:r>
              <a:rPr lang="en-US" sz="2400" i="1" dirty="0" smtClean="0">
                <a:latin typeface="Gill Sans MT" pitchFamily="34" charset="0"/>
              </a:rPr>
              <a:t>down</a:t>
            </a:r>
            <a:r>
              <a:rPr lang="el-GR" sz="2400" i="1" dirty="0" smtClean="0">
                <a:latin typeface="Gill Sans MT" pitchFamily="34" charset="0"/>
              </a:rPr>
              <a:t> </a:t>
            </a:r>
            <a:r>
              <a:rPr lang="el-GR" sz="2400" i="1" dirty="0" smtClean="0">
                <a:latin typeface="Calibri" pitchFamily="34" charset="0"/>
              </a:rPr>
              <a:t>- </a:t>
            </a:r>
            <a:r>
              <a:rPr lang="el-GR" sz="2400" i="1" dirty="0">
                <a:latin typeface="Calibri" pitchFamily="34" charset="0"/>
              </a:rPr>
              <a:t>κάθομαι</a:t>
            </a:r>
            <a:r>
              <a:rPr lang="el-GR" sz="2400" dirty="0">
                <a:latin typeface="Calibri" pitchFamily="34" charset="0"/>
              </a:rPr>
              <a:t>).</a:t>
            </a:r>
          </a:p>
          <a:p>
            <a:r>
              <a:rPr lang="el-GR" sz="2400" dirty="0">
                <a:latin typeface="Gill Sans MT" pitchFamily="34" charset="0"/>
              </a:rPr>
              <a:t> </a:t>
            </a:r>
            <a:endParaRPr lang="el-GR" sz="2400" b="1" i="1" dirty="0">
              <a:latin typeface="Calibri" pitchFamily="34" charset="0"/>
            </a:endParaRPr>
          </a:p>
          <a:p>
            <a:endParaRPr lang="el-GR" sz="2400" dirty="0">
              <a:latin typeface="Calibri" pitchFamily="34" charset="0"/>
            </a:endParaRPr>
          </a:p>
          <a:p>
            <a:endParaRPr lang="el-GR" sz="24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Ορθογώνιο 1"/>
          <p:cNvSpPr/>
          <p:nvPr/>
        </p:nvSpPr>
        <p:spPr>
          <a:xfrm>
            <a:off x="250825" y="333375"/>
            <a:ext cx="8785225" cy="5693866"/>
          </a:xfrm>
          <a:prstGeom prst="rect">
            <a:avLst/>
          </a:prstGeom>
        </p:spPr>
        <p:txBody>
          <a:bodyPr>
            <a:spAutoFit/>
          </a:bodyPr>
          <a:lstStyle/>
          <a:p>
            <a:pPr marL="514350" indent="-514350" fontAlgn="auto">
              <a:spcBef>
                <a:spcPts val="0"/>
              </a:spcBef>
              <a:spcAft>
                <a:spcPts val="0"/>
              </a:spcAft>
              <a:buFontTx/>
              <a:buAutoNum type="arabicPeriod" startAt="3"/>
              <a:defRPr/>
            </a:pPr>
            <a:r>
              <a:rPr lang="el-GR" sz="2800" b="1" i="1" dirty="0">
                <a:latin typeface="+mn-lt"/>
                <a:cs typeface="+mn-cs"/>
              </a:rPr>
              <a:t>Κατηγοριοποίηση Ρημάτων Κίνησης κατά </a:t>
            </a:r>
            <a:r>
              <a:rPr lang="en-US" sz="2800" b="1" i="1" dirty="0">
                <a:latin typeface="+mn-lt"/>
                <a:cs typeface="+mn-cs"/>
              </a:rPr>
              <a:t>Sablayrolles</a:t>
            </a:r>
            <a:endParaRPr lang="el-GR" sz="2800" b="1" i="1" dirty="0">
              <a:latin typeface="+mn-lt"/>
              <a:cs typeface="+mn-cs"/>
            </a:endParaRPr>
          </a:p>
          <a:p>
            <a:pPr marL="514350" indent="-514350" fontAlgn="auto">
              <a:spcBef>
                <a:spcPts val="0"/>
              </a:spcBef>
              <a:spcAft>
                <a:spcPts val="0"/>
              </a:spcAft>
              <a:buFontTx/>
              <a:buAutoNum type="arabicPeriod" startAt="3"/>
              <a:defRPr/>
            </a:pPr>
            <a:endParaRPr lang="el-GR" sz="2800" b="1" i="1" dirty="0">
              <a:latin typeface="+mn-lt"/>
              <a:cs typeface="+mn-cs"/>
            </a:endParaRPr>
          </a:p>
          <a:p>
            <a:pPr fontAlgn="auto">
              <a:spcBef>
                <a:spcPts val="0"/>
              </a:spcBef>
              <a:spcAft>
                <a:spcPts val="0"/>
              </a:spcAft>
              <a:defRPr/>
            </a:pPr>
            <a:r>
              <a:rPr lang="el-GR" sz="2800" dirty="0">
                <a:latin typeface="+mn-lt"/>
                <a:cs typeface="+mn-cs"/>
              </a:rPr>
              <a:t> Ο </a:t>
            </a:r>
            <a:r>
              <a:rPr lang="en-US" sz="2800" b="1" i="1" dirty="0">
                <a:latin typeface="+mn-lt"/>
                <a:cs typeface="+mn-cs"/>
              </a:rPr>
              <a:t>Sablayrolles</a:t>
            </a:r>
            <a:r>
              <a:rPr lang="en-US" sz="2800" i="1" dirty="0">
                <a:latin typeface="+mn-lt"/>
                <a:cs typeface="+mn-cs"/>
              </a:rPr>
              <a:t> </a:t>
            </a:r>
            <a:r>
              <a:rPr lang="x-none" sz="2800">
                <a:latin typeface="+mn-lt"/>
                <a:cs typeface="+mn-cs"/>
              </a:rPr>
              <a:t> </a:t>
            </a:r>
            <a:r>
              <a:rPr lang="el-GR" sz="2800" dirty="0">
                <a:latin typeface="+mn-lt"/>
                <a:cs typeface="+mn-cs"/>
              </a:rPr>
              <a:t>προσπαθεί να αποσαφηνίσει τις παραπάνω κατηγορίες εισάγοντας </a:t>
            </a:r>
            <a:r>
              <a:rPr lang="el-GR" sz="2800" dirty="0" smtClean="0">
                <a:latin typeface="+mn-lt"/>
                <a:cs typeface="+mn-cs"/>
              </a:rPr>
              <a:t>ορισμούς </a:t>
            </a:r>
            <a:r>
              <a:rPr lang="el-GR" sz="2800" dirty="0">
                <a:latin typeface="+mn-lt"/>
                <a:cs typeface="+mn-cs"/>
              </a:rPr>
              <a:t>που σχετίζονται με τον τόπο και αφορούν τους όρους </a:t>
            </a:r>
            <a:r>
              <a:rPr lang="en-US" sz="2800" b="1" dirty="0">
                <a:latin typeface="+mn-lt"/>
                <a:cs typeface="+mn-cs"/>
              </a:rPr>
              <a:t>locations</a:t>
            </a:r>
            <a:r>
              <a:rPr lang="el-GR" sz="2800" b="1" dirty="0">
                <a:latin typeface="+mn-lt"/>
                <a:cs typeface="+mn-cs"/>
              </a:rPr>
              <a:t> (χώροι), </a:t>
            </a:r>
            <a:r>
              <a:rPr lang="en-US" sz="2800" b="1" dirty="0">
                <a:latin typeface="+mn-lt"/>
                <a:cs typeface="+mn-cs"/>
              </a:rPr>
              <a:t>positions</a:t>
            </a:r>
            <a:r>
              <a:rPr lang="el-GR" sz="2800" b="1" dirty="0">
                <a:latin typeface="+mn-lt"/>
                <a:cs typeface="+mn-cs"/>
              </a:rPr>
              <a:t> (τοποθεσίες) και </a:t>
            </a:r>
            <a:r>
              <a:rPr lang="en-US" sz="2800" b="1" dirty="0">
                <a:latin typeface="+mn-lt"/>
                <a:cs typeface="+mn-cs"/>
              </a:rPr>
              <a:t>postures</a:t>
            </a:r>
            <a:r>
              <a:rPr lang="el-GR" sz="2800" b="1" dirty="0">
                <a:latin typeface="+mn-lt"/>
                <a:cs typeface="+mn-cs"/>
              </a:rPr>
              <a:t> (θέσεις / στάσεις). </a:t>
            </a:r>
          </a:p>
          <a:p>
            <a:pPr marL="457200" indent="-457200" fontAlgn="auto">
              <a:spcBef>
                <a:spcPts val="0"/>
              </a:spcBef>
              <a:spcAft>
                <a:spcPts val="0"/>
              </a:spcAft>
              <a:buFont typeface="Arial" panose="020B0604020202020204" pitchFamily="34" charset="0"/>
              <a:buChar char="•"/>
              <a:defRPr/>
            </a:pPr>
            <a:r>
              <a:rPr lang="en-US" sz="2800" dirty="0">
                <a:latin typeface="+mn-lt"/>
                <a:cs typeface="+mn-cs"/>
              </a:rPr>
              <a:t>Locations </a:t>
            </a:r>
            <a:r>
              <a:rPr lang="en-US" sz="2800" dirty="0">
                <a:latin typeface="+mn-lt"/>
                <a:cs typeface="+mn-cs"/>
                <a:sym typeface="Symbol"/>
              </a:rPr>
              <a:t> </a:t>
            </a:r>
            <a:r>
              <a:rPr lang="el-GR" sz="2800" dirty="0">
                <a:latin typeface="+mn-lt"/>
                <a:cs typeface="+mn-cs"/>
                <a:sym typeface="Symbol"/>
              </a:rPr>
              <a:t>όπως</a:t>
            </a:r>
            <a:r>
              <a:rPr lang="en-US" sz="2800" dirty="0">
                <a:latin typeface="+mn-lt"/>
                <a:cs typeface="+mn-cs"/>
                <a:sym typeface="Symbol"/>
              </a:rPr>
              <a:t>: </a:t>
            </a:r>
            <a:r>
              <a:rPr lang="el-GR" sz="2800" dirty="0">
                <a:latin typeface="+mn-lt"/>
                <a:cs typeface="+mn-cs"/>
              </a:rPr>
              <a:t> αίθουσα, </a:t>
            </a:r>
            <a:r>
              <a:rPr lang="en-US" sz="2800" dirty="0">
                <a:latin typeface="+mn-lt"/>
                <a:cs typeface="+mn-cs"/>
              </a:rPr>
              <a:t> </a:t>
            </a:r>
            <a:r>
              <a:rPr lang="el-GR" sz="2800" dirty="0">
                <a:latin typeface="+mn-lt"/>
                <a:cs typeface="+mn-cs"/>
              </a:rPr>
              <a:t>σπίτι </a:t>
            </a:r>
            <a:endParaRPr lang="en-US" sz="2800" dirty="0">
              <a:latin typeface="+mn-lt"/>
              <a:cs typeface="+mn-cs"/>
            </a:endParaRPr>
          </a:p>
          <a:p>
            <a:pPr marL="457200" indent="-457200" fontAlgn="auto">
              <a:spcBef>
                <a:spcPts val="0"/>
              </a:spcBef>
              <a:spcAft>
                <a:spcPts val="0"/>
              </a:spcAft>
              <a:buFont typeface="Arial" panose="020B0604020202020204" pitchFamily="34" charset="0"/>
              <a:buChar char="•"/>
              <a:defRPr/>
            </a:pPr>
            <a:r>
              <a:rPr lang="en-US" sz="2800" dirty="0">
                <a:latin typeface="+mn-lt"/>
                <a:cs typeface="+mn-cs"/>
              </a:rPr>
              <a:t>Positions </a:t>
            </a:r>
            <a:r>
              <a:rPr lang="en-US" sz="2800" dirty="0">
                <a:latin typeface="+mn-lt"/>
                <a:cs typeface="+mn-cs"/>
                <a:sym typeface="Symbol"/>
              </a:rPr>
              <a:t> </a:t>
            </a:r>
            <a:r>
              <a:rPr lang="el-GR" sz="2800" dirty="0">
                <a:latin typeface="+mn-lt"/>
                <a:cs typeface="+mn-cs"/>
                <a:sym typeface="Symbol"/>
              </a:rPr>
              <a:t>τμήματα χώρου στα οποία εμφανίζεται μια οντότητα.</a:t>
            </a:r>
          </a:p>
          <a:p>
            <a:pPr marL="457200" indent="-457200" fontAlgn="auto">
              <a:spcBef>
                <a:spcPts val="0"/>
              </a:spcBef>
              <a:spcAft>
                <a:spcPts val="0"/>
              </a:spcAft>
              <a:buFont typeface="Arial" panose="020B0604020202020204" pitchFamily="34" charset="0"/>
              <a:buChar char="•"/>
              <a:defRPr/>
            </a:pPr>
            <a:r>
              <a:rPr lang="en-US" sz="2800" dirty="0">
                <a:latin typeface="+mn-lt"/>
                <a:cs typeface="+mn-cs"/>
              </a:rPr>
              <a:t>Postures</a:t>
            </a:r>
            <a:r>
              <a:rPr lang="en-US" sz="2800" dirty="0">
                <a:latin typeface="+mn-lt"/>
                <a:cs typeface="+mn-cs"/>
                <a:sym typeface="Symbol"/>
              </a:rPr>
              <a:t> </a:t>
            </a:r>
            <a:r>
              <a:rPr lang="el-GR" sz="2800" dirty="0">
                <a:latin typeface="+mn-lt"/>
                <a:cs typeface="+mn-cs"/>
                <a:sym typeface="Symbol"/>
              </a:rPr>
              <a:t>τρόποι/στάση μιας οντότητας σε έναν χώρο</a:t>
            </a:r>
          </a:p>
          <a:p>
            <a:pPr fontAlgn="auto">
              <a:spcBef>
                <a:spcPts val="0"/>
              </a:spcBef>
              <a:spcAft>
                <a:spcPts val="0"/>
              </a:spcAft>
              <a:defRPr/>
            </a:pPr>
            <a:r>
              <a:rPr lang="el-GR" sz="2800" dirty="0">
                <a:latin typeface="+mn-lt"/>
                <a:cs typeface="+mn-cs"/>
                <a:sym typeface="Symbol"/>
              </a:rPr>
              <a:t>    (π.χ. καθιστή</a:t>
            </a:r>
            <a:r>
              <a:rPr lang="el-GR" sz="2800" dirty="0" smtClean="0">
                <a:latin typeface="+mn-lt"/>
                <a:cs typeface="+mn-cs"/>
                <a:sym typeface="Symbol"/>
              </a:rPr>
              <a:t>, ξαπλωμένη </a:t>
            </a:r>
            <a:r>
              <a:rPr lang="el-GR" sz="2800" dirty="0">
                <a:latin typeface="+mn-lt"/>
                <a:cs typeface="+mn-cs"/>
                <a:sym typeface="Symbol"/>
              </a:rPr>
              <a:t>κ.τ.λ.)</a:t>
            </a:r>
            <a:endParaRPr lang="el-GR" sz="2800" dirty="0">
              <a:latin typeface="+mn-lt"/>
              <a:cs typeface="+mn-cs"/>
            </a:endParaRPr>
          </a:p>
          <a:p>
            <a:pPr fontAlgn="auto">
              <a:spcBef>
                <a:spcPts val="0"/>
              </a:spcBef>
              <a:spcAft>
                <a:spcPts val="0"/>
              </a:spcAft>
              <a:defRPr/>
            </a:pPr>
            <a:r>
              <a:rPr lang="x-none" sz="2800">
                <a:latin typeface="+mn-lt"/>
                <a:cs typeface="+mn-cs"/>
              </a:rPr>
              <a:t> </a:t>
            </a:r>
            <a:endParaRPr lang="el-GR" sz="2800" b="1" i="1" dirty="0">
              <a:latin typeface="+mn-l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Θέση περιεχομένου 4"/>
          <p:cNvSpPr>
            <a:spLocks noGrp="1"/>
          </p:cNvSpPr>
          <p:nvPr>
            <p:ph sz="quarter" idx="4294967295"/>
          </p:nvPr>
        </p:nvSpPr>
        <p:spPr>
          <a:xfrm>
            <a:off x="395288" y="404813"/>
            <a:ext cx="8497887" cy="6192837"/>
          </a:xfrm>
        </p:spPr>
        <p:txBody>
          <a:bodyPr>
            <a:noAutofit/>
          </a:bodyPr>
          <a:lstStyle/>
          <a:p>
            <a:r>
              <a:rPr lang="el-GR" sz="2800" dirty="0" smtClean="0"/>
              <a:t>Βάσει αυτών κατηγοριοποιεί τα αμετάβατα ρήματα κίνησης στις εξής κατηγορίες</a:t>
            </a:r>
            <a:r>
              <a:rPr lang="en-US" sz="2800" dirty="0" smtClean="0"/>
              <a:t>:</a:t>
            </a:r>
          </a:p>
          <a:p>
            <a:endParaRPr lang="en-US" sz="2800" dirty="0" smtClean="0"/>
          </a:p>
          <a:p>
            <a:pPr>
              <a:buFont typeface="Wingdings 3" pitchFamily="18" charset="2"/>
              <a:buNone/>
            </a:pPr>
            <a:r>
              <a:rPr lang="el-GR" sz="2800" b="1" dirty="0" smtClean="0"/>
              <a:t>α. Ρήματα </a:t>
            </a:r>
            <a:r>
              <a:rPr lang="el-GR" sz="2800" b="1" u="sng" dirty="0" smtClean="0"/>
              <a:t>Αλλαγής Τόπου</a:t>
            </a:r>
            <a:r>
              <a:rPr lang="el-GR" sz="2800" b="1" dirty="0" smtClean="0"/>
              <a:t> : </a:t>
            </a:r>
            <a:r>
              <a:rPr lang="el-GR" sz="2800" dirty="0" smtClean="0"/>
              <a:t>Υποδηλώνουν αλλαγή στον τόπο. </a:t>
            </a:r>
            <a:r>
              <a:rPr lang="el-GR" sz="2800" i="1" dirty="0" smtClean="0"/>
              <a:t>Επί παραδείγματι  όταν μπαίνω σε έναν χώρο ή βγαίνω από αυτόν υπάρχει διαφορετική χωρική σχέση, πριν, από και μετά την κίνηση (μέσα από / έξω από).</a:t>
            </a:r>
            <a:endParaRPr lang="en-US" sz="2800" i="1" dirty="0" smtClean="0"/>
          </a:p>
          <a:p>
            <a:pPr>
              <a:buFont typeface="Wingdings 3" pitchFamily="18" charset="2"/>
              <a:buNone/>
            </a:pPr>
            <a:endParaRPr lang="en-US" sz="2800" dirty="0" smtClean="0"/>
          </a:p>
          <a:p>
            <a:pPr>
              <a:buFont typeface="Wingdings 3" pitchFamily="18" charset="2"/>
              <a:buNone/>
            </a:pPr>
            <a:r>
              <a:rPr lang="el-GR" sz="2800" b="1" dirty="0" smtClean="0"/>
              <a:t>β. Ρήματα </a:t>
            </a:r>
            <a:r>
              <a:rPr lang="el-GR" sz="2800" b="1" u="sng" dirty="0" smtClean="0"/>
              <a:t>Αλλαγής Θέσης</a:t>
            </a:r>
            <a:r>
              <a:rPr lang="el-GR" sz="2800" b="1" dirty="0" smtClean="0"/>
              <a:t>:  </a:t>
            </a:r>
            <a:r>
              <a:rPr lang="el-GR" sz="2800" dirty="0" smtClean="0"/>
              <a:t>Υποδηλώνουν αλλαγή στη θέση. Σε αυτή την κατηγορία διακρίνουμε δύο υποκατηγορίες: </a:t>
            </a:r>
          </a:p>
          <a:p>
            <a:pPr>
              <a:buFont typeface="Wingdings 3" pitchFamily="18" charset="2"/>
              <a:buNone/>
            </a:pPr>
            <a:endParaRPr lang="el-GR" sz="2800" dirty="0" smtClean="0"/>
          </a:p>
          <a:p>
            <a:endParaRPr lang="el-GR"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sz="quarter" idx="4294967295"/>
          </p:nvPr>
        </p:nvSpPr>
        <p:spPr>
          <a:xfrm>
            <a:off x="323850" y="260350"/>
            <a:ext cx="8229600" cy="5319713"/>
          </a:xfrm>
        </p:spPr>
        <p:txBody>
          <a:bodyPr>
            <a:normAutofit/>
          </a:bodyPr>
          <a:lstStyle/>
          <a:p>
            <a:pPr marL="360000" indent="0">
              <a:buFont typeface="Wingdings 3" pitchFamily="18" charset="2"/>
              <a:buNone/>
            </a:pPr>
            <a:r>
              <a:rPr lang="el-GR" sz="2800" b="1" dirty="0" smtClean="0"/>
              <a:t>β1) </a:t>
            </a:r>
            <a:r>
              <a:rPr lang="el-GR" sz="2800" dirty="0" smtClean="0"/>
              <a:t>ρήματα τα οποία πάντα εμφανίζουν </a:t>
            </a:r>
            <a:r>
              <a:rPr lang="el-GR" sz="2800" b="1" dirty="0" smtClean="0"/>
              <a:t>αλλαγή θέσης </a:t>
            </a:r>
            <a:r>
              <a:rPr lang="el-GR" sz="2800" dirty="0" smtClean="0"/>
              <a:t>(π.χ. ταξιδεύω)</a:t>
            </a:r>
            <a:endParaRPr lang="en-US" sz="2800" dirty="0" smtClean="0"/>
          </a:p>
          <a:p>
            <a:pPr marL="360000" indent="0">
              <a:buFont typeface="Wingdings 3" pitchFamily="18" charset="2"/>
              <a:buNone/>
            </a:pPr>
            <a:endParaRPr lang="el-GR" sz="2800" dirty="0" smtClean="0"/>
          </a:p>
          <a:p>
            <a:pPr marL="360000" indent="0">
              <a:buFont typeface="Wingdings 3" pitchFamily="18" charset="2"/>
              <a:buNone/>
            </a:pPr>
            <a:r>
              <a:rPr lang="el-GR" sz="2800" b="1" dirty="0" smtClean="0"/>
              <a:t>β2) </a:t>
            </a:r>
            <a:r>
              <a:rPr lang="el-GR" sz="2800" dirty="0" smtClean="0"/>
              <a:t>ρήματα τα οποία δηλώνουν </a:t>
            </a:r>
            <a:r>
              <a:rPr lang="el-GR" sz="2800" b="1" dirty="0" smtClean="0"/>
              <a:t>πιθανή αλλαγή θέσης </a:t>
            </a:r>
            <a:r>
              <a:rPr lang="el-GR" sz="2800" dirty="0" smtClean="0"/>
              <a:t>(π.χ. τρέχω επιτόπου ).</a:t>
            </a:r>
          </a:p>
          <a:p>
            <a:pPr marL="0" indent="0"/>
            <a:endParaRPr lang="en-US" sz="2800" dirty="0" smtClean="0"/>
          </a:p>
          <a:p>
            <a:pPr marL="0" indent="0">
              <a:buFont typeface="Wingdings 3" pitchFamily="18" charset="2"/>
              <a:buNone/>
            </a:pPr>
            <a:r>
              <a:rPr lang="el-GR" sz="2800" b="1" dirty="0" smtClean="0"/>
              <a:t>γ. Ρήματα </a:t>
            </a:r>
            <a:r>
              <a:rPr lang="el-GR" sz="2800" b="1" u="sng" dirty="0" smtClean="0"/>
              <a:t>Αλλαγής Στάσης</a:t>
            </a:r>
            <a:r>
              <a:rPr lang="el-GR" sz="2800" dirty="0" smtClean="0"/>
              <a:t>: Υπονοούν αλλαγή στις σχέσεις ανάμεσα στα μέλη / τμήματα μιας οντότητας.</a:t>
            </a:r>
          </a:p>
          <a:p>
            <a:pPr marL="0" indent="0"/>
            <a:endParaRPr lang="el-GR"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Ορθογώνιο 1"/>
          <p:cNvSpPr/>
          <p:nvPr/>
        </p:nvSpPr>
        <p:spPr>
          <a:xfrm>
            <a:off x="468313" y="333375"/>
            <a:ext cx="8496300" cy="4832092"/>
          </a:xfrm>
          <a:prstGeom prst="rect">
            <a:avLst/>
          </a:prstGeom>
        </p:spPr>
        <p:txBody>
          <a:bodyPr>
            <a:spAutoFit/>
          </a:bodyPr>
          <a:lstStyle/>
          <a:p>
            <a:r>
              <a:rPr lang="el-GR" sz="2800" b="1" dirty="0">
                <a:latin typeface="Calibri" pitchFamily="34" charset="0"/>
              </a:rPr>
              <a:t>Συνοψίζοντας</a:t>
            </a:r>
            <a:r>
              <a:rPr lang="el-GR" sz="2800" dirty="0">
                <a:latin typeface="Calibri" pitchFamily="34" charset="0"/>
              </a:rPr>
              <a:t>,  ο </a:t>
            </a:r>
            <a:r>
              <a:rPr lang="en-US" sz="2800" b="1" i="1" dirty="0">
                <a:latin typeface="Gill Sans MT" pitchFamily="34" charset="0"/>
              </a:rPr>
              <a:t>Sablayrolles</a:t>
            </a:r>
            <a:r>
              <a:rPr lang="en-US" sz="2800" i="1" dirty="0">
                <a:latin typeface="Gill Sans MT" pitchFamily="34" charset="0"/>
              </a:rPr>
              <a:t> </a:t>
            </a:r>
            <a:r>
              <a:rPr lang="el-GR" sz="2800" i="1" dirty="0">
                <a:latin typeface="Calibri" pitchFamily="34" charset="0"/>
              </a:rPr>
              <a:t>(1995)  </a:t>
            </a:r>
            <a:r>
              <a:rPr lang="el-GR" sz="2800" dirty="0">
                <a:latin typeface="Calibri" pitchFamily="34" charset="0"/>
              </a:rPr>
              <a:t>για την κατηγοριοποίηση των ρημάτων</a:t>
            </a:r>
            <a:r>
              <a:rPr lang="en-US" sz="2800" dirty="0">
                <a:latin typeface="Gill Sans MT" pitchFamily="34" charset="0"/>
              </a:rPr>
              <a:t> </a:t>
            </a:r>
            <a:r>
              <a:rPr lang="el-GR" sz="2800" dirty="0">
                <a:latin typeface="Calibri" pitchFamily="34" charset="0"/>
              </a:rPr>
              <a:t>χρησιμοποιεί τα εξής στοιχεία : </a:t>
            </a:r>
          </a:p>
          <a:p>
            <a:endParaRPr lang="en-US" sz="2800" dirty="0">
              <a:latin typeface="Gill Sans MT" pitchFamily="34" charset="0"/>
            </a:endParaRPr>
          </a:p>
          <a:p>
            <a:pPr>
              <a:buFont typeface="Arial" charset="0"/>
              <a:buChar char="•"/>
            </a:pPr>
            <a:r>
              <a:rPr lang="el-GR" sz="2800" b="1" dirty="0" smtClean="0">
                <a:latin typeface="Calibri" pitchFamily="34" charset="0"/>
              </a:rPr>
              <a:t> το </a:t>
            </a:r>
            <a:r>
              <a:rPr lang="el-GR" sz="2800" b="1" dirty="0">
                <a:latin typeface="Calibri" pitchFamily="34" charset="0"/>
              </a:rPr>
              <a:t>σημείο έναρξης της κίνησης, </a:t>
            </a:r>
          </a:p>
          <a:p>
            <a:endParaRPr lang="en-US" sz="2800" b="1" dirty="0">
              <a:latin typeface="Gill Sans MT" pitchFamily="34" charset="0"/>
            </a:endParaRPr>
          </a:p>
          <a:p>
            <a:pPr>
              <a:buFont typeface="Arial" charset="0"/>
              <a:buChar char="•"/>
            </a:pPr>
            <a:r>
              <a:rPr lang="el-GR" sz="2800" b="1" dirty="0" smtClean="0">
                <a:latin typeface="Calibri" pitchFamily="34" charset="0"/>
              </a:rPr>
              <a:t> την </a:t>
            </a:r>
            <a:r>
              <a:rPr lang="el-GR" sz="2800" b="1" dirty="0">
                <a:latin typeface="Calibri" pitchFamily="34" charset="0"/>
              </a:rPr>
              <a:t>πορεία/διαδρομή (</a:t>
            </a:r>
            <a:r>
              <a:rPr lang="en-US" sz="2800" b="1" dirty="0">
                <a:latin typeface="Gill Sans MT" pitchFamily="34" charset="0"/>
              </a:rPr>
              <a:t>path</a:t>
            </a:r>
            <a:r>
              <a:rPr lang="el-GR" sz="2800" b="1" dirty="0">
                <a:latin typeface="Calibri" pitchFamily="34" charset="0"/>
              </a:rPr>
              <a:t>) </a:t>
            </a:r>
          </a:p>
          <a:p>
            <a:r>
              <a:rPr lang="el-GR" sz="2800" dirty="0" smtClean="0">
                <a:latin typeface="Calibri" pitchFamily="34" charset="0"/>
              </a:rPr>
              <a:t>  και </a:t>
            </a:r>
          </a:p>
          <a:p>
            <a:pPr>
              <a:buFont typeface="Arial" charset="0"/>
              <a:buChar char="•"/>
            </a:pPr>
            <a:r>
              <a:rPr lang="el-GR" sz="2800" b="1" dirty="0" smtClean="0">
                <a:latin typeface="Calibri" pitchFamily="34" charset="0"/>
              </a:rPr>
              <a:t> τις </a:t>
            </a:r>
            <a:r>
              <a:rPr lang="el-GR" sz="2800" b="1" dirty="0">
                <a:latin typeface="Calibri" pitchFamily="34" charset="0"/>
              </a:rPr>
              <a:t>προθέσεις (</a:t>
            </a:r>
            <a:r>
              <a:rPr lang="en-US" sz="2800" b="1" dirty="0">
                <a:latin typeface="Gill Sans MT" pitchFamily="34" charset="0"/>
              </a:rPr>
              <a:t>prepositions</a:t>
            </a:r>
            <a:r>
              <a:rPr lang="el-GR" sz="2800" b="1" dirty="0">
                <a:latin typeface="Calibri" pitchFamily="34" charset="0"/>
              </a:rPr>
              <a:t>). </a:t>
            </a:r>
            <a:endParaRPr lang="en-US" sz="2800" b="1" dirty="0">
              <a:latin typeface="Gill Sans MT" pitchFamily="34" charset="0"/>
            </a:endParaRPr>
          </a:p>
          <a:p>
            <a:endParaRPr lang="el-GR" sz="2800" dirty="0">
              <a:latin typeface="Calibri" pitchFamily="34" charset="0"/>
            </a:endParaRPr>
          </a:p>
          <a:p>
            <a:endParaRPr lang="el-GR" sz="28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52400"/>
            <a:ext cx="8219256" cy="1836440"/>
          </a:xfrm>
        </p:spPr>
        <p:txBody>
          <a:bodyPr>
            <a:noAutofit/>
          </a:bodyPr>
          <a:lstStyle/>
          <a:p>
            <a:pPr algn="ctr"/>
            <a:r>
              <a:rPr lang="el-GR" sz="3600" b="1" dirty="0" smtClean="0">
                <a:solidFill>
                  <a:srgbClr val="0D0D0D"/>
                </a:solidFill>
                <a:latin typeface="Calibri" pitchFamily="34" charset="0"/>
              </a:rPr>
              <a:t>Μελέτη Ρημάτων κίνησης στη Νεοελληνική γλώσσα – </a:t>
            </a:r>
            <a:br>
              <a:rPr lang="el-GR" sz="3600" b="1" dirty="0" smtClean="0">
                <a:solidFill>
                  <a:srgbClr val="0D0D0D"/>
                </a:solidFill>
                <a:latin typeface="Calibri" pitchFamily="34" charset="0"/>
              </a:rPr>
            </a:br>
            <a:r>
              <a:rPr lang="el-GR" sz="3600" b="1" i="1" dirty="0" smtClean="0">
                <a:solidFill>
                  <a:srgbClr val="0D0D0D"/>
                </a:solidFill>
                <a:latin typeface="Calibri" pitchFamily="34" charset="0"/>
              </a:rPr>
              <a:t>Σελίμης -Παπαφράγκου</a:t>
            </a:r>
          </a:p>
        </p:txBody>
      </p:sp>
      <p:sp>
        <p:nvSpPr>
          <p:cNvPr id="3" name="Θέση περιεχομένου 2"/>
          <p:cNvSpPr>
            <a:spLocks noGrp="1"/>
          </p:cNvSpPr>
          <p:nvPr>
            <p:ph sz="quarter" idx="1"/>
          </p:nvPr>
        </p:nvSpPr>
        <p:spPr>
          <a:xfrm>
            <a:off x="467544" y="2132856"/>
            <a:ext cx="8219256" cy="4023469"/>
          </a:xfrm>
        </p:spPr>
        <p:txBody>
          <a:bodyPr>
            <a:normAutofit lnSpcReduction="10000"/>
          </a:bodyPr>
          <a:lstStyle/>
          <a:p>
            <a:pPr>
              <a:lnSpc>
                <a:spcPct val="80000"/>
              </a:lnSpc>
            </a:pPr>
            <a:endParaRPr lang="el-GR" sz="2400" dirty="0" smtClean="0"/>
          </a:p>
          <a:p>
            <a:pPr>
              <a:lnSpc>
                <a:spcPct val="80000"/>
              </a:lnSpc>
            </a:pPr>
            <a:r>
              <a:rPr lang="el-GR" sz="2400" b="1" dirty="0" smtClean="0">
                <a:latin typeface="Calibri" panose="020F0502020204030204" pitchFamily="34" charset="0"/>
                <a:cs typeface="Calibri" panose="020F0502020204030204" pitchFamily="34" charset="0"/>
              </a:rPr>
              <a:t>Στόχος </a:t>
            </a:r>
            <a:r>
              <a:rPr lang="el-GR" sz="2400" dirty="0" smtClean="0">
                <a:latin typeface="Calibri" panose="020F0502020204030204" pitchFamily="34" charset="0"/>
                <a:cs typeface="Calibri" panose="020F0502020204030204" pitchFamily="34" charset="0"/>
              </a:rPr>
              <a:t>τους ήταν η εξέταση του </a:t>
            </a:r>
            <a:r>
              <a:rPr lang="el-GR" sz="2400" b="1" dirty="0" smtClean="0">
                <a:latin typeface="Calibri" panose="020F0502020204030204" pitchFamily="34" charset="0"/>
                <a:cs typeface="Calibri" panose="020F0502020204030204" pitchFamily="34" charset="0"/>
              </a:rPr>
              <a:t>τρόπου</a:t>
            </a:r>
            <a:r>
              <a:rPr lang="el-GR" sz="2400" dirty="0" smtClean="0">
                <a:latin typeface="Calibri" panose="020F0502020204030204" pitchFamily="34" charset="0"/>
                <a:cs typeface="Calibri" panose="020F0502020204030204" pitchFamily="34" charset="0"/>
              </a:rPr>
              <a:t> με τον οποίο τα παιδιά </a:t>
            </a:r>
            <a:r>
              <a:rPr lang="el-GR" sz="2400" b="1" dirty="0" smtClean="0">
                <a:latin typeface="Calibri" panose="020F0502020204030204" pitchFamily="34" charset="0"/>
                <a:cs typeface="Calibri" panose="020F0502020204030204" pitchFamily="34" charset="0"/>
              </a:rPr>
              <a:t>κατακτούν</a:t>
            </a:r>
            <a:r>
              <a:rPr lang="el-GR" sz="2400" dirty="0" smtClean="0">
                <a:latin typeface="Calibri" panose="020F0502020204030204" pitchFamily="34" charset="0"/>
                <a:cs typeface="Calibri" panose="020F0502020204030204" pitchFamily="34" charset="0"/>
              </a:rPr>
              <a:t> την ελληνική και την αγγλική γλώσσα.</a:t>
            </a:r>
          </a:p>
          <a:p>
            <a:pPr>
              <a:lnSpc>
                <a:spcPct val="80000"/>
              </a:lnSpc>
              <a:buFont typeface="Wingdings 3" pitchFamily="18" charset="2"/>
              <a:buNone/>
            </a:pPr>
            <a:endParaRPr lang="en-US" sz="2400" b="1" dirty="0" smtClean="0">
              <a:latin typeface="Calibri" panose="020F0502020204030204" pitchFamily="34" charset="0"/>
              <a:cs typeface="Calibri" panose="020F0502020204030204" pitchFamily="34" charset="0"/>
            </a:endParaRPr>
          </a:p>
          <a:p>
            <a:pPr>
              <a:lnSpc>
                <a:spcPct val="80000"/>
              </a:lnSpc>
              <a:buFont typeface="Wingdings 3" pitchFamily="18" charset="2"/>
              <a:buNone/>
            </a:pPr>
            <a:r>
              <a:rPr lang="el-GR" sz="2400" b="1" dirty="0" smtClean="0">
                <a:latin typeface="Calibri" panose="020F0502020204030204" pitchFamily="34" charset="0"/>
                <a:cs typeface="Calibri" panose="020F0502020204030204" pitchFamily="34" charset="0"/>
              </a:rPr>
              <a:t>   </a:t>
            </a:r>
            <a:r>
              <a:rPr lang="el-GR" sz="2400" u="sng" dirty="0" smtClean="0">
                <a:latin typeface="Calibri" panose="020F0502020204030204" pitchFamily="34" charset="0"/>
                <a:cs typeface="Calibri" panose="020F0502020204030204" pitchFamily="34" charset="0"/>
              </a:rPr>
              <a:t>Πείραμα</a:t>
            </a:r>
            <a:r>
              <a:rPr lang="en-US" sz="2400" u="sng" dirty="0" smtClean="0">
                <a:latin typeface="Calibri" panose="020F0502020204030204" pitchFamily="34" charset="0"/>
                <a:cs typeface="Calibri" panose="020F0502020204030204" pitchFamily="34" charset="0"/>
              </a:rPr>
              <a:t>:  </a:t>
            </a:r>
          </a:p>
          <a:p>
            <a:pPr>
              <a:lnSpc>
                <a:spcPct val="80000"/>
              </a:lnSpc>
              <a:buFont typeface="Wingdings 3" pitchFamily="18" charset="2"/>
              <a:buNone/>
            </a:pPr>
            <a:endParaRPr lang="el-GR" sz="2400" u="sng" dirty="0" smtClean="0">
              <a:latin typeface="Calibri" panose="020F0502020204030204" pitchFamily="34" charset="0"/>
              <a:cs typeface="Calibri" panose="020F0502020204030204" pitchFamily="34" charset="0"/>
            </a:endParaRPr>
          </a:p>
          <a:p>
            <a:pPr marL="396000">
              <a:lnSpc>
                <a:spcPct val="80000"/>
              </a:lnSpc>
              <a:buFont typeface="Wingdings" pitchFamily="2" charset="2"/>
              <a:buChar char="v"/>
            </a:pPr>
            <a:r>
              <a:rPr lang="el-GR" sz="2400" b="1" dirty="0" smtClean="0">
                <a:latin typeface="Calibri" panose="020F0502020204030204" pitchFamily="34" charset="0"/>
                <a:cs typeface="Calibri" panose="020F0502020204030204" pitchFamily="34" charset="0"/>
              </a:rPr>
              <a:t>Περιγραφή </a:t>
            </a:r>
            <a:r>
              <a:rPr lang="el-GR" sz="2400" dirty="0" smtClean="0">
                <a:latin typeface="Calibri" panose="020F0502020204030204" pitchFamily="34" charset="0"/>
                <a:cs typeface="Calibri" panose="020F0502020204030204" pitchFamily="34" charset="0"/>
              </a:rPr>
              <a:t>ενός περιστατικού που σχετίζεται με την κίνηση (αυθόρμητη ή με πρόθεση του υποκειμένου) ή την εκμάθηση ενός καινούργιου ρήματος</a:t>
            </a:r>
          </a:p>
          <a:p>
            <a:pPr marL="396000">
              <a:lnSpc>
                <a:spcPct val="80000"/>
              </a:lnSpc>
              <a:buFont typeface="Wingdings" pitchFamily="2" charset="2"/>
              <a:buChar char="v"/>
            </a:pPr>
            <a:r>
              <a:rPr lang="el-GR" sz="2400" dirty="0" smtClean="0">
                <a:latin typeface="Calibri" panose="020F0502020204030204" pitchFamily="34" charset="0"/>
                <a:cs typeface="Calibri" panose="020F0502020204030204" pitchFamily="34" charset="0"/>
              </a:rPr>
              <a:t> </a:t>
            </a:r>
            <a:r>
              <a:rPr lang="el-GR" sz="2400" b="1" dirty="0" smtClean="0">
                <a:latin typeface="Calibri" panose="020F0502020204030204" pitchFamily="34" charset="0"/>
                <a:cs typeface="Calibri" panose="020F0502020204030204" pitchFamily="34" charset="0"/>
                <a:sym typeface="Symbol" pitchFamily="18" charset="2"/>
              </a:rPr>
              <a:t>Εξέταση τρόπου </a:t>
            </a:r>
            <a:r>
              <a:rPr lang="el-GR" sz="2400" dirty="0" smtClean="0">
                <a:latin typeface="Calibri" panose="020F0502020204030204" pitchFamily="34" charset="0"/>
                <a:cs typeface="Calibri" panose="020F0502020204030204" pitchFamily="34" charset="0"/>
                <a:sym typeface="Symbol" pitchFamily="18" charset="2"/>
              </a:rPr>
              <a:t>δηλαδή πώς η μορφή και η συντακτική δομή ενός νέου συνδέεται με συγκεκριμένα σημασιολογικά χαρακτηριστικά.</a:t>
            </a:r>
          </a:p>
          <a:p>
            <a:pPr>
              <a:lnSpc>
                <a:spcPct val="80000"/>
              </a:lnSpc>
              <a:buFont typeface="Wingdings" pitchFamily="2" charset="2"/>
              <a:buNone/>
            </a:pPr>
            <a:endParaRPr lang="el-GR" sz="2400" dirty="0" smtClean="0">
              <a:sym typeface="Symbol" pitchFamily="18" charset="2"/>
            </a:endParaRPr>
          </a:p>
          <a:p>
            <a:pPr>
              <a:lnSpc>
                <a:spcPct val="80000"/>
              </a:lnSpc>
              <a:buFont typeface="Wingdings 3" pitchFamily="18" charset="2"/>
              <a:buNone/>
            </a:pPr>
            <a:endParaRPr lang="el-GR"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sz="quarter" idx="4294967295"/>
          </p:nvPr>
        </p:nvSpPr>
        <p:spPr>
          <a:xfrm>
            <a:off x="250825" y="260350"/>
            <a:ext cx="7978775" cy="5895975"/>
          </a:xfrm>
        </p:spPr>
        <p:txBody>
          <a:bodyPr>
            <a:normAutofit/>
          </a:bodyPr>
          <a:lstStyle/>
          <a:p>
            <a:pPr marL="274320" indent="-274320" fontAlgn="auto">
              <a:spcAft>
                <a:spcPts val="0"/>
              </a:spcAft>
              <a:buFont typeface="Wingdings 3"/>
              <a:buChar char=""/>
              <a:defRPr/>
            </a:pPr>
            <a:r>
              <a:rPr lang="el-GR" sz="2800" b="1" dirty="0" smtClean="0"/>
              <a:t>Αποτέλεσμα</a:t>
            </a:r>
            <a:r>
              <a:rPr lang="en-US" sz="2800" b="1" dirty="0" smtClean="0"/>
              <a:t>: </a:t>
            </a:r>
            <a:endParaRPr lang="el-GR" sz="2800" b="1" dirty="0" smtClean="0"/>
          </a:p>
          <a:p>
            <a:pPr marL="0" indent="0" fontAlgn="auto">
              <a:spcAft>
                <a:spcPts val="0"/>
              </a:spcAft>
              <a:buFont typeface="Wingdings 3"/>
              <a:buNone/>
              <a:defRPr/>
            </a:pPr>
            <a:endParaRPr lang="en-US" dirty="0" smtClean="0"/>
          </a:p>
          <a:p>
            <a:pPr marL="274320" indent="-274320" fontAlgn="auto">
              <a:spcAft>
                <a:spcPts val="0"/>
              </a:spcAft>
              <a:buFont typeface="Arial" panose="020B0604020202020204" pitchFamily="34" charset="0"/>
              <a:buChar char="•"/>
              <a:defRPr/>
            </a:pPr>
            <a:r>
              <a:rPr lang="en-US" b="1" dirty="0" smtClean="0"/>
              <a:t>A</a:t>
            </a:r>
            <a:r>
              <a:rPr lang="el-GR" b="1" dirty="0" smtClean="0"/>
              <a:t>γγλικά </a:t>
            </a:r>
            <a:r>
              <a:rPr lang="el-GR" b="1" dirty="0" smtClean="0">
                <a:sym typeface="Symbol"/>
              </a:rPr>
              <a:t> </a:t>
            </a:r>
            <a:r>
              <a:rPr lang="el-GR" dirty="0" smtClean="0">
                <a:sym typeface="Symbol"/>
              </a:rPr>
              <a:t>Συχνότερα τα </a:t>
            </a:r>
            <a:r>
              <a:rPr lang="el-GR" b="1" dirty="0" smtClean="0">
                <a:sym typeface="Symbol"/>
              </a:rPr>
              <a:t>ρήματα τρόπου</a:t>
            </a:r>
          </a:p>
          <a:p>
            <a:pPr marL="274320" indent="-274320" fontAlgn="auto">
              <a:spcAft>
                <a:spcPts val="0"/>
              </a:spcAft>
              <a:buFont typeface="Arial" panose="020B0604020202020204" pitchFamily="34" charset="0"/>
              <a:buChar char="•"/>
              <a:defRPr/>
            </a:pPr>
            <a:r>
              <a:rPr lang="el-GR" b="1" dirty="0" smtClean="0">
                <a:sym typeface="Symbol"/>
              </a:rPr>
              <a:t>Ελληνικά  </a:t>
            </a:r>
            <a:r>
              <a:rPr lang="el-GR" dirty="0" smtClean="0">
                <a:sym typeface="Symbol"/>
              </a:rPr>
              <a:t>Συχνότερα </a:t>
            </a:r>
            <a:r>
              <a:rPr lang="el-GR" b="1" dirty="0" smtClean="0">
                <a:sym typeface="Symbol"/>
              </a:rPr>
              <a:t>ρήματα</a:t>
            </a:r>
            <a:r>
              <a:rPr lang="el-GR" dirty="0" smtClean="0">
                <a:sym typeface="Symbol"/>
              </a:rPr>
              <a:t> που δηλώνουν το </a:t>
            </a:r>
            <a:r>
              <a:rPr lang="el-GR" b="1" dirty="0" smtClean="0">
                <a:sym typeface="Symbol"/>
              </a:rPr>
              <a:t>αποτέλεσμα και την πορεία</a:t>
            </a:r>
            <a:r>
              <a:rPr lang="el-GR" dirty="0" smtClean="0">
                <a:sym typeface="Symbol"/>
              </a:rPr>
              <a:t>.</a:t>
            </a:r>
          </a:p>
          <a:p>
            <a:pPr marL="274320" indent="-274320" fontAlgn="auto">
              <a:spcAft>
                <a:spcPts val="0"/>
              </a:spcAft>
              <a:buFont typeface="Arial" panose="020B0604020202020204" pitchFamily="34" charset="0"/>
              <a:buChar char="•"/>
              <a:defRPr/>
            </a:pPr>
            <a:endParaRPr lang="el-GR" dirty="0">
              <a:sym typeface="Symbol"/>
            </a:endParaRPr>
          </a:p>
          <a:p>
            <a:pPr marL="0" indent="0" fontAlgn="auto">
              <a:spcAft>
                <a:spcPts val="0"/>
              </a:spcAft>
              <a:buFont typeface="Wingdings 3"/>
              <a:buNone/>
              <a:defRPr/>
            </a:pPr>
            <a:r>
              <a:rPr lang="el-GR" dirty="0" smtClean="0">
                <a:sym typeface="Symbol"/>
              </a:rPr>
              <a:t> Γενικά παρατηρήθηκε ότι και  </a:t>
            </a:r>
            <a:r>
              <a:rPr lang="el-GR" b="1" dirty="0" smtClean="0">
                <a:sym typeface="Symbol"/>
              </a:rPr>
              <a:t>στις 2 γλώσσες </a:t>
            </a:r>
            <a:r>
              <a:rPr lang="el-GR" dirty="0" smtClean="0">
                <a:sym typeface="Symbol"/>
              </a:rPr>
              <a:t>είναι  συχνότερα τα  </a:t>
            </a:r>
            <a:r>
              <a:rPr lang="el-GR" b="1" dirty="0" smtClean="0">
                <a:sym typeface="Symbol"/>
              </a:rPr>
              <a:t>ρήματα τρόπου </a:t>
            </a:r>
            <a:r>
              <a:rPr lang="el-GR" dirty="0" smtClean="0">
                <a:sym typeface="Symbol"/>
              </a:rPr>
              <a:t>από τα πορείας</a:t>
            </a:r>
            <a:endParaRPr lang="en-US" dirty="0" smtClean="0"/>
          </a:p>
          <a:p>
            <a:pPr marL="274320" indent="-274320" fontAlgn="auto">
              <a:spcAft>
                <a:spcPts val="0"/>
              </a:spcAft>
              <a:buFont typeface="Wingdings 3"/>
              <a:buChar char=""/>
              <a:defRPr/>
            </a:pP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D0D0D"/>
                </a:solidFill>
                <a:latin typeface="Calibri" pitchFamily="34" charset="0"/>
              </a:rPr>
              <a:t>Διάρθρωση παρουσίασης</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marL="0" indent="0">
              <a:buFont typeface="Wingdings 3" pitchFamily="18" charset="2"/>
              <a:buNone/>
            </a:pPr>
            <a:r>
              <a:rPr lang="en-US" sz="2800" dirty="0" smtClean="0">
                <a:solidFill>
                  <a:srgbClr val="FDF0CA"/>
                </a:solidFill>
                <a:latin typeface="Calibri" pitchFamily="34" charset="0"/>
              </a:rPr>
              <a:t>1) </a:t>
            </a:r>
            <a:r>
              <a:rPr lang="el-GR" sz="2800" dirty="0" smtClean="0">
                <a:solidFill>
                  <a:srgbClr val="FDF0CA"/>
                </a:solidFill>
              </a:rPr>
              <a:t>Αντικείμενο διπλωματικής εργασίας</a:t>
            </a:r>
          </a:p>
          <a:p>
            <a:pPr marL="0" indent="0">
              <a:buFont typeface="Wingdings 3" pitchFamily="18" charset="2"/>
              <a:buNone/>
            </a:pPr>
            <a:r>
              <a:rPr lang="el-GR" sz="2800" dirty="0" smtClean="0">
                <a:solidFill>
                  <a:srgbClr val="FDF0CA"/>
                </a:solidFill>
              </a:rPr>
              <a:t>2) Κίνηση</a:t>
            </a:r>
            <a:r>
              <a:rPr lang="en-US" sz="2800" dirty="0" smtClean="0">
                <a:solidFill>
                  <a:srgbClr val="FDF0CA"/>
                </a:solidFill>
              </a:rPr>
              <a:t> </a:t>
            </a:r>
            <a:r>
              <a:rPr lang="el-GR" sz="2800" dirty="0" smtClean="0">
                <a:solidFill>
                  <a:srgbClr val="FDF0CA"/>
                </a:solidFill>
              </a:rPr>
              <a:t>- Γενικά</a:t>
            </a:r>
          </a:p>
          <a:p>
            <a:pPr marL="0" indent="0">
              <a:buFont typeface="Wingdings 3" pitchFamily="18" charset="2"/>
              <a:buNone/>
            </a:pPr>
            <a:r>
              <a:rPr lang="el-GR" sz="2800" dirty="0" smtClean="0">
                <a:solidFill>
                  <a:srgbClr val="FDF0CA"/>
                </a:solidFill>
              </a:rPr>
              <a:t>3) Κατηγοριοποιήσεις Ρημάτων Κίνησης</a:t>
            </a:r>
          </a:p>
          <a:p>
            <a:pPr marL="0" indent="0">
              <a:buFont typeface="Wingdings 3" pitchFamily="18" charset="2"/>
              <a:buNone/>
            </a:pPr>
            <a:r>
              <a:rPr lang="el-GR" sz="2800" b="1" dirty="0" smtClean="0"/>
              <a:t>4) Διάκριση Σημασιών</a:t>
            </a:r>
            <a:r>
              <a:rPr lang="en-US" sz="2800" b="1" dirty="0" smtClean="0"/>
              <a:t> </a:t>
            </a:r>
            <a:r>
              <a:rPr lang="el-GR" sz="2800" b="1" dirty="0" smtClean="0"/>
              <a:t>- Μεθοδολογία</a:t>
            </a:r>
          </a:p>
          <a:p>
            <a:pPr marL="0" indent="0">
              <a:buFont typeface="Wingdings 3" pitchFamily="18" charset="2"/>
              <a:buNone/>
            </a:pPr>
            <a:r>
              <a:rPr lang="el-GR" sz="2800" dirty="0" smtClean="0"/>
              <a:t>5) Αισθησιοκινητικά δεδομένα (κίνηση, δύναμη, </a:t>
            </a:r>
            <a:r>
              <a:rPr lang="en-US" sz="2800" dirty="0" smtClean="0"/>
              <a:t>	</a:t>
            </a:r>
            <a:r>
              <a:rPr lang="el-GR" sz="2800" dirty="0" smtClean="0"/>
              <a:t>κωδικοποίηση κίνησης)</a:t>
            </a:r>
          </a:p>
          <a:p>
            <a:pPr marL="0" indent="0">
              <a:buFont typeface="Wingdings 3" pitchFamily="18" charset="2"/>
              <a:buNone/>
            </a:pPr>
            <a:r>
              <a:rPr lang="el-GR" sz="2800" dirty="0" smtClean="0"/>
              <a:t>6) Στατιστική ανάλυση</a:t>
            </a:r>
          </a:p>
          <a:p>
            <a:pPr marL="0" indent="0">
              <a:buNone/>
            </a:pPr>
            <a:r>
              <a:rPr lang="el-GR" sz="2800" dirty="0" smtClean="0"/>
              <a:t>7) Συμπεράσματα</a:t>
            </a:r>
            <a:r>
              <a:rPr lang="en-US" sz="2800" dirty="0" smtClean="0"/>
              <a:t> </a:t>
            </a:r>
            <a:r>
              <a:rPr lang="el-GR" sz="2800" dirty="0" smtClean="0"/>
              <a:t>- </a:t>
            </a:r>
            <a:r>
              <a:rPr lang="el-GR" sz="2800" dirty="0"/>
              <a:t>Προτάσεις για </a:t>
            </a:r>
            <a:r>
              <a:rPr lang="el-GR" sz="2800" dirty="0" smtClean="0"/>
              <a:t>περαιτέρω </a:t>
            </a:r>
            <a:r>
              <a:rPr lang="el-GR" sz="2800" dirty="0"/>
              <a:t>έρευνα και αξιοποίηση</a:t>
            </a:r>
            <a:endParaRPr lang="el-GR" sz="2800" dirty="0">
              <a:solidFill>
                <a:srgbClr val="FF0000"/>
              </a:solidFill>
            </a:endParaRPr>
          </a:p>
          <a:p>
            <a:pPr marL="0" indent="0">
              <a:buFont typeface="Wingdings 3" pitchFamily="18" charset="2"/>
              <a:buNone/>
            </a:pPr>
            <a:endParaRPr lang="el-GR" sz="2800" dirty="0" smtClean="0">
              <a:solidFill>
                <a:srgbClr val="FF0000"/>
              </a:solidFill>
            </a:endParaRPr>
          </a:p>
          <a:p>
            <a:pPr marL="0" indent="0"/>
            <a:endParaRPr lang="el-GR" dirty="0" smtClean="0"/>
          </a:p>
          <a:p>
            <a:pPr marL="0" indent="0"/>
            <a:endParaRPr lang="el-GR" dirty="0" smtClean="0"/>
          </a:p>
          <a:p>
            <a:pPr marL="0" indent="0"/>
            <a:endParaRPr lang="el-G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D0D0D"/>
                </a:solidFill>
                <a:latin typeface="Calibri" pitchFamily="34" charset="0"/>
              </a:rPr>
              <a:t>Διακρίνοντας σημασίες</a:t>
            </a:r>
            <a:r>
              <a:rPr lang="en-US" sz="4000" b="1" dirty="0" smtClean="0">
                <a:solidFill>
                  <a:srgbClr val="0D0D0D"/>
                </a:solidFill>
                <a:latin typeface="Calibri" pitchFamily="34" charset="0"/>
              </a:rPr>
              <a:t> </a:t>
            </a:r>
            <a:r>
              <a:rPr lang="el-GR" sz="4000" b="1" dirty="0" smtClean="0">
                <a:solidFill>
                  <a:srgbClr val="0D0D0D"/>
                </a:solidFill>
                <a:latin typeface="Calibri" pitchFamily="34" charset="0"/>
              </a:rPr>
              <a:t>- Γενικά</a:t>
            </a:r>
          </a:p>
        </p:txBody>
      </p:sp>
      <p:sp>
        <p:nvSpPr>
          <p:cNvPr id="3" name="Θέση περιεχομένου 2"/>
          <p:cNvSpPr>
            <a:spLocks noGrp="1"/>
          </p:cNvSpPr>
          <p:nvPr>
            <p:ph sz="quarter" idx="1"/>
          </p:nvPr>
        </p:nvSpPr>
        <p:spPr>
          <a:xfrm>
            <a:off x="457200" y="1219200"/>
            <a:ext cx="8229600" cy="4937125"/>
          </a:xfrm>
        </p:spPr>
        <p:txBody>
          <a:bodyPr>
            <a:normAutofit fontScale="92500" lnSpcReduction="20000"/>
          </a:bodyPr>
          <a:lstStyle/>
          <a:p>
            <a:pPr marL="274320" indent="-274320" fontAlgn="auto">
              <a:spcAft>
                <a:spcPts val="0"/>
              </a:spcAft>
              <a:buFont typeface="Wingdings" panose="05000000000000000000" pitchFamily="2" charset="2"/>
              <a:buChar char="§"/>
              <a:defRPr/>
            </a:pPr>
            <a:r>
              <a:rPr lang="el-GR" dirty="0" smtClean="0"/>
              <a:t>Σημαντική διαδικασία για συστήματα επεξεργασίας φυσικής γλώσσας (</a:t>
            </a:r>
            <a:r>
              <a:rPr lang="en-US" dirty="0" smtClean="0"/>
              <a:t>Information Retrieval,  Machine Translation). </a:t>
            </a:r>
            <a:r>
              <a:rPr lang="el-GR" dirty="0" smtClean="0"/>
              <a:t> </a:t>
            </a:r>
            <a:r>
              <a:rPr lang="el-GR" b="1" dirty="0" smtClean="0"/>
              <a:t>Αμφίσημες λέξεις</a:t>
            </a:r>
            <a:r>
              <a:rPr lang="el-GR" dirty="0" smtClean="0"/>
              <a:t> (-)</a:t>
            </a:r>
          </a:p>
          <a:p>
            <a:pPr marL="0" indent="0" fontAlgn="auto">
              <a:spcAft>
                <a:spcPts val="0"/>
              </a:spcAft>
              <a:buFont typeface="Wingdings 3"/>
              <a:buNone/>
              <a:defRPr/>
            </a:pPr>
            <a:endParaRPr lang="el-GR" dirty="0" smtClean="0"/>
          </a:p>
          <a:p>
            <a:pPr marL="274320" indent="-274320" fontAlgn="auto">
              <a:spcAft>
                <a:spcPts val="0"/>
              </a:spcAft>
              <a:buFont typeface="Wingdings" panose="05000000000000000000" pitchFamily="2" charset="2"/>
              <a:buChar char="§"/>
              <a:defRPr/>
            </a:pPr>
            <a:r>
              <a:rPr lang="el-GR" b="1" u="sng" dirty="0"/>
              <a:t>Προβλήματα</a:t>
            </a:r>
            <a:r>
              <a:rPr lang="en-US" b="1" u="sng" dirty="0"/>
              <a:t>:  </a:t>
            </a:r>
            <a:r>
              <a:rPr lang="el-GR" dirty="0"/>
              <a:t>αμφίσημες λέξεις, επικαλυπτόμενες έννοιες (</a:t>
            </a:r>
            <a:r>
              <a:rPr lang="en-US" dirty="0"/>
              <a:t>overlapping senses</a:t>
            </a:r>
            <a:r>
              <a:rPr lang="en-US" dirty="0" smtClean="0"/>
              <a:t>).</a:t>
            </a:r>
            <a:endParaRPr lang="el-GR" dirty="0" smtClean="0"/>
          </a:p>
          <a:p>
            <a:pPr marL="274320" indent="-274320" fontAlgn="auto">
              <a:spcAft>
                <a:spcPts val="0"/>
              </a:spcAft>
              <a:buFont typeface="Wingdings" panose="05000000000000000000" pitchFamily="2" charset="2"/>
              <a:buChar char="§"/>
              <a:defRPr/>
            </a:pPr>
            <a:endParaRPr lang="el-GR" dirty="0"/>
          </a:p>
          <a:p>
            <a:pPr marL="274320" indent="-274320" fontAlgn="auto">
              <a:spcAft>
                <a:spcPts val="0"/>
              </a:spcAft>
              <a:buFont typeface="Wingdings" panose="05000000000000000000" pitchFamily="2" charset="2"/>
              <a:buChar char="§"/>
              <a:defRPr/>
            </a:pPr>
            <a:r>
              <a:rPr lang="el-GR" dirty="0"/>
              <a:t>Προσπάθεια για άρση αμφισημίας (είτε λεπτομερής, είτε αδρομερής</a:t>
            </a:r>
            <a:r>
              <a:rPr lang="el-GR" dirty="0" smtClean="0"/>
              <a:t>).</a:t>
            </a:r>
          </a:p>
          <a:p>
            <a:pPr marL="0" indent="0" fontAlgn="auto">
              <a:spcAft>
                <a:spcPts val="0"/>
              </a:spcAft>
              <a:buFont typeface="Wingdings 3"/>
              <a:buNone/>
              <a:defRPr/>
            </a:pPr>
            <a:endParaRPr lang="el-GR" dirty="0" smtClean="0"/>
          </a:p>
          <a:p>
            <a:pPr marL="274320" indent="-274320" fontAlgn="auto">
              <a:spcAft>
                <a:spcPts val="0"/>
              </a:spcAft>
              <a:buFont typeface="Wingdings" panose="05000000000000000000" pitchFamily="2" charset="2"/>
              <a:buChar char="§"/>
              <a:defRPr/>
            </a:pPr>
            <a:r>
              <a:rPr lang="el-GR" dirty="0" smtClean="0"/>
              <a:t> Πρακτική που ακολουθείται</a:t>
            </a:r>
            <a:r>
              <a:rPr lang="en-US" dirty="0" smtClean="0"/>
              <a:t>: </a:t>
            </a:r>
            <a:r>
              <a:rPr lang="el-GR" dirty="0" smtClean="0"/>
              <a:t> αντιστοίχιση λέξεων σε συνώνυμους όρους.</a:t>
            </a:r>
          </a:p>
          <a:p>
            <a:pPr marL="0" indent="0" fontAlgn="auto">
              <a:spcAft>
                <a:spcPts val="0"/>
              </a:spcAft>
              <a:buFont typeface="Wingdings 3"/>
              <a:buNone/>
              <a:defRPr/>
            </a:pPr>
            <a:endParaRPr lang="el-GR" dirty="0" smtClean="0"/>
          </a:p>
          <a:p>
            <a:pPr marL="274320" indent="-274320" fontAlgn="auto">
              <a:spcAft>
                <a:spcPts val="0"/>
              </a:spcAft>
              <a:buFont typeface="Wingdings" panose="05000000000000000000" pitchFamily="2" charset="2"/>
              <a:buChar char="§"/>
              <a:defRPr/>
            </a:pPr>
            <a:r>
              <a:rPr lang="el-GR" dirty="0" smtClean="0"/>
              <a:t>Απόκλιση λεξικών (</a:t>
            </a:r>
            <a:r>
              <a:rPr lang="en-US" dirty="0" smtClean="0"/>
              <a:t>Wordnet, Hector)</a:t>
            </a:r>
            <a:endParaRPr lang="en-US" dirty="0"/>
          </a:p>
          <a:p>
            <a:pPr marL="274320" indent="-274320" fontAlgn="auto">
              <a:spcAft>
                <a:spcPts val="0"/>
              </a:spcAft>
              <a:buFont typeface="Wingdings 3"/>
              <a:buChar cha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smtClean="0">
                <a:solidFill>
                  <a:srgbClr val="0D0D0D"/>
                </a:solidFill>
                <a:latin typeface="Calibri" pitchFamily="34" charset="0"/>
              </a:rPr>
              <a:t>Διακρίνοντας Σημασίες</a:t>
            </a:r>
            <a:r>
              <a:rPr lang="en-US" sz="4000" b="1" dirty="0" smtClean="0">
                <a:solidFill>
                  <a:srgbClr val="0D0D0D"/>
                </a:solidFill>
                <a:latin typeface="Calibri" pitchFamily="34" charset="0"/>
              </a:rPr>
              <a:t> </a:t>
            </a:r>
            <a:r>
              <a:rPr lang="el-GR" sz="4000" b="1" dirty="0" smtClean="0">
                <a:solidFill>
                  <a:srgbClr val="0D0D0D"/>
                </a:solidFill>
                <a:latin typeface="Calibri" pitchFamily="34" charset="0"/>
              </a:rPr>
              <a:t>- Μεθοδολογία(1)</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a:lnSpc>
                <a:spcPct val="90000"/>
              </a:lnSpc>
              <a:buFont typeface="Wingdings" pitchFamily="2" charset="2"/>
              <a:buChar char="§"/>
            </a:pPr>
            <a:r>
              <a:rPr lang="el-GR" sz="2400" dirty="0" smtClean="0">
                <a:latin typeface="Calibri (Κυρίως κείμενο)"/>
              </a:rPr>
              <a:t>Επιλογή ενότητας </a:t>
            </a:r>
            <a:r>
              <a:rPr lang="el-GR" sz="2400" b="1" dirty="0" smtClean="0">
                <a:latin typeface="Calibri (Κυρίως κείμενο)"/>
              </a:rPr>
              <a:t>«Ρήματα Κίνησης» </a:t>
            </a:r>
            <a:r>
              <a:rPr lang="el-GR" sz="2400" dirty="0" smtClean="0">
                <a:latin typeface="Calibri (Κυρίως κείμενο)"/>
              </a:rPr>
              <a:t>από το </a:t>
            </a:r>
            <a:r>
              <a:rPr lang="el-GR" sz="2400" b="1" dirty="0" smtClean="0">
                <a:latin typeface="Calibri (Κυρίως κείμενο)"/>
              </a:rPr>
              <a:t>«Ονομαστικόν» </a:t>
            </a:r>
            <a:r>
              <a:rPr lang="el-GR" sz="2400" dirty="0" smtClean="0">
                <a:latin typeface="Calibri (Κυρίως κείμενο)"/>
              </a:rPr>
              <a:t>του Θεολόγου Βοσταντζόγλου.</a:t>
            </a:r>
          </a:p>
          <a:p>
            <a:pPr>
              <a:lnSpc>
                <a:spcPct val="90000"/>
              </a:lnSpc>
              <a:buFont typeface="Wingdings" pitchFamily="2" charset="2"/>
              <a:buChar char="§"/>
            </a:pPr>
            <a:r>
              <a:rPr lang="el-GR" sz="2400" dirty="0" smtClean="0">
                <a:latin typeface="Calibri (Κυρίως κείμενο)"/>
              </a:rPr>
              <a:t>Καταγραφή ρημάτων που υπάγονται σε αυτή την κατηγορία και εμπλέκουν διάφορα μέρη σώματος (χέρι,</a:t>
            </a:r>
            <a:r>
              <a:rPr lang="en-US" sz="2400" dirty="0" smtClean="0">
                <a:latin typeface="Calibri (Κυρίως κείμενο)"/>
              </a:rPr>
              <a:t> </a:t>
            </a:r>
            <a:r>
              <a:rPr lang="el-GR" sz="2400" dirty="0" smtClean="0">
                <a:latin typeface="Calibri (Κυρίως κείμενο)"/>
              </a:rPr>
              <a:t>πόδι κ.τ.λ)</a:t>
            </a:r>
            <a:endParaRPr lang="en-US" sz="2400" dirty="0" smtClean="0">
              <a:latin typeface="Calibri (Κυρίως κείμενο)"/>
            </a:endParaRPr>
          </a:p>
          <a:p>
            <a:pPr>
              <a:lnSpc>
                <a:spcPct val="90000"/>
              </a:lnSpc>
              <a:buFont typeface="Wingdings" pitchFamily="2" charset="2"/>
              <a:buChar char="§"/>
            </a:pPr>
            <a:r>
              <a:rPr lang="el-GR" sz="2400" dirty="0" smtClean="0">
                <a:latin typeface="Calibri (Κυρίως κείμενο)"/>
              </a:rPr>
              <a:t>Μεταβατικότητα ρήματος.</a:t>
            </a:r>
          </a:p>
          <a:p>
            <a:pPr>
              <a:lnSpc>
                <a:spcPct val="90000"/>
              </a:lnSpc>
              <a:buFont typeface="Wingdings" pitchFamily="2" charset="2"/>
              <a:buChar char="§"/>
            </a:pPr>
            <a:r>
              <a:rPr lang="el-GR" sz="2400" dirty="0" smtClean="0">
                <a:latin typeface="Calibri (Κυρίως κείμενο)"/>
              </a:rPr>
              <a:t>Εμπλουτισμός λίστας ρημάτων που συνδέονται με την κίνηση στη νεοελληνική (π.χ. τραβώ, ανασύρω, ελκύω κ.τ.λ.).</a:t>
            </a:r>
          </a:p>
          <a:p>
            <a:pPr>
              <a:lnSpc>
                <a:spcPct val="90000"/>
              </a:lnSpc>
              <a:buFont typeface="Wingdings" pitchFamily="2" charset="2"/>
              <a:buChar char="§"/>
            </a:pPr>
            <a:r>
              <a:rPr lang="el-GR" sz="2400" dirty="0" smtClean="0">
                <a:latin typeface="Calibri (Κυρίως κείμενο)"/>
              </a:rPr>
              <a:t>Επιλογή των τραβώ, κουβαλώ, σέρνω και σπρώχνω και αναζήτηση δεδομένων στον Εθνικό Θησαυρό Ελληνικής Γλώσσας (ΕΘΕΓ).</a:t>
            </a:r>
          </a:p>
          <a:p>
            <a:pPr>
              <a:lnSpc>
                <a:spcPct val="90000"/>
              </a:lnSpc>
              <a:buFont typeface="Arial" charset="0"/>
              <a:buChar char="•"/>
            </a:pPr>
            <a:endParaRPr lang="el-GR" sz="2400" dirty="0" smtClean="0">
              <a:latin typeface="Calibri (Κυρίως κείμενο)"/>
            </a:endParaRPr>
          </a:p>
          <a:p>
            <a:pPr>
              <a:lnSpc>
                <a:spcPct val="90000"/>
              </a:lnSpc>
              <a:buFont typeface="Arial" charset="0"/>
              <a:buChar char="•"/>
            </a:pPr>
            <a:endParaRPr lang="el-GR" sz="2400" dirty="0" smtClean="0">
              <a:latin typeface="Calibri (Κυρίως κείμενο)"/>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D0D0D"/>
                </a:solidFill>
                <a:latin typeface="Calibri" pitchFamily="34" charset="0"/>
              </a:rPr>
              <a:t>Διάρθρωση παρουσίασης</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marL="0" indent="0">
              <a:buFont typeface="Wingdings 3" pitchFamily="18" charset="2"/>
              <a:buNone/>
            </a:pPr>
            <a:r>
              <a:rPr lang="en-US" sz="2800" b="1" dirty="0" smtClean="0">
                <a:latin typeface="Calibri" pitchFamily="34" charset="0"/>
              </a:rPr>
              <a:t>1) </a:t>
            </a:r>
            <a:r>
              <a:rPr lang="el-GR" sz="2800" b="1" dirty="0" smtClean="0"/>
              <a:t>Αντικείμενο διπλωματικής εργασίας</a:t>
            </a:r>
          </a:p>
          <a:p>
            <a:pPr marL="0" indent="0">
              <a:buFont typeface="Wingdings 3" pitchFamily="18" charset="2"/>
              <a:buNone/>
            </a:pPr>
            <a:r>
              <a:rPr lang="el-GR" sz="2800" dirty="0" smtClean="0"/>
              <a:t>2) Κίνηση</a:t>
            </a:r>
            <a:r>
              <a:rPr lang="en-US" sz="2800" dirty="0" smtClean="0"/>
              <a:t> </a:t>
            </a:r>
            <a:r>
              <a:rPr lang="el-GR" sz="2800" dirty="0" smtClean="0"/>
              <a:t>- Γενικά</a:t>
            </a:r>
          </a:p>
          <a:p>
            <a:pPr marL="0" indent="0">
              <a:buFont typeface="Wingdings 3" pitchFamily="18" charset="2"/>
              <a:buNone/>
            </a:pPr>
            <a:r>
              <a:rPr lang="el-GR" sz="2800" dirty="0" smtClean="0"/>
              <a:t>3) Κατηγοριοποιήσεις Ρημάτων Κίνησης</a:t>
            </a:r>
          </a:p>
          <a:p>
            <a:pPr marL="0" indent="0">
              <a:buFont typeface="Wingdings 3" pitchFamily="18" charset="2"/>
              <a:buNone/>
            </a:pPr>
            <a:r>
              <a:rPr lang="el-GR" sz="2800" dirty="0" smtClean="0"/>
              <a:t>4) Διάκριση Σημασιών - Μεθοδολογία</a:t>
            </a:r>
          </a:p>
          <a:p>
            <a:pPr marL="0" indent="0">
              <a:buFont typeface="Wingdings 3" pitchFamily="18" charset="2"/>
              <a:buNone/>
            </a:pPr>
            <a:r>
              <a:rPr lang="el-GR" sz="2800" dirty="0" smtClean="0"/>
              <a:t>5) Αισθησιοκινητικά δεδομένα (κίνηση, δύναμη, </a:t>
            </a:r>
            <a:r>
              <a:rPr lang="en-US" sz="2800" dirty="0" smtClean="0"/>
              <a:t>	</a:t>
            </a:r>
            <a:r>
              <a:rPr lang="el-GR" sz="2800" dirty="0" smtClean="0"/>
              <a:t>κωδικοποίηση κίνησης)</a:t>
            </a:r>
          </a:p>
          <a:p>
            <a:pPr marL="0" indent="0">
              <a:buFont typeface="Wingdings 3" pitchFamily="18" charset="2"/>
              <a:buNone/>
            </a:pPr>
            <a:r>
              <a:rPr lang="el-GR" sz="2800" dirty="0" smtClean="0"/>
              <a:t>6) Στατιστική ανάλυση</a:t>
            </a:r>
          </a:p>
          <a:p>
            <a:pPr marL="0" indent="0">
              <a:buFont typeface="Wingdings 3" pitchFamily="18" charset="2"/>
              <a:buNone/>
            </a:pPr>
            <a:r>
              <a:rPr lang="el-GR" sz="2800" dirty="0" smtClean="0"/>
              <a:t>7) Συμπεράσματα</a:t>
            </a:r>
            <a:r>
              <a:rPr lang="en-US" sz="2800" dirty="0" smtClean="0"/>
              <a:t> </a:t>
            </a:r>
            <a:r>
              <a:rPr lang="el-GR" sz="2800" dirty="0" smtClean="0"/>
              <a:t>– Προτάσεις για περαιτέρω έρευνα και αξιοποίηση</a:t>
            </a:r>
            <a:endParaRPr lang="el-GR" dirty="0" smtClean="0"/>
          </a:p>
          <a:p>
            <a:pPr marL="0" indent="0"/>
            <a:endParaRPr lang="el-GR" dirty="0" smtClean="0"/>
          </a:p>
          <a:p>
            <a:pPr marL="0" indent="0"/>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smtClean="0">
                <a:solidFill>
                  <a:srgbClr val="0D0D0D"/>
                </a:solidFill>
                <a:latin typeface="Calibri" pitchFamily="34" charset="0"/>
              </a:rPr>
              <a:t>Διακρίνοντας Σημασίες- Μεθοδολογία (2)</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a:buFont typeface="Wingdings" pitchFamily="2" charset="2"/>
              <a:buChar char="§"/>
            </a:pPr>
            <a:r>
              <a:rPr lang="el-GR" dirty="0" smtClean="0">
                <a:latin typeface="Arial" pitchFamily="34" charset="0"/>
                <a:cs typeface="Arial" pitchFamily="34" charset="0"/>
              </a:rPr>
              <a:t>Εξαίρεση προτάσεων που δεν δήλωναν κίνηση σώματος.</a:t>
            </a:r>
          </a:p>
          <a:p>
            <a:pPr>
              <a:buFont typeface="Wingdings" pitchFamily="2" charset="2"/>
              <a:buChar char="§"/>
            </a:pPr>
            <a:r>
              <a:rPr lang="el-GR" dirty="0" smtClean="0">
                <a:latin typeface="Arial" pitchFamily="34" charset="0"/>
                <a:cs typeface="Arial" pitchFamily="34" charset="0"/>
              </a:rPr>
              <a:t>Συγκέντρωση προτάσεων σε βάση δεδομένων και επισημείωση συντακτικών και σημασιολογικών χαρακτηριστικών.</a:t>
            </a:r>
          </a:p>
          <a:p>
            <a:pPr>
              <a:buFont typeface="Wingdings" pitchFamily="2" charset="2"/>
              <a:buChar char="§"/>
            </a:pPr>
            <a:r>
              <a:rPr lang="el-GR" dirty="0" smtClean="0">
                <a:latin typeface="Arial" pitchFamily="34" charset="0"/>
                <a:cs typeface="Arial" pitchFamily="34" charset="0"/>
              </a:rPr>
              <a:t>Επιλογή των κυριολεκτικών προτάσεων.</a:t>
            </a:r>
          </a:p>
          <a:p>
            <a:pPr>
              <a:buFont typeface="Wingdings" pitchFamily="2" charset="2"/>
              <a:buChar char="§"/>
            </a:pPr>
            <a:r>
              <a:rPr lang="el-GR" dirty="0" smtClean="0">
                <a:latin typeface="Arial" pitchFamily="34" charset="0"/>
                <a:cs typeface="Arial" pitchFamily="34" charset="0"/>
              </a:rPr>
              <a:t>Κριτήρια για τη διάκριση των σημασιών</a:t>
            </a:r>
            <a:r>
              <a:rPr lang="en-US" dirty="0" smtClean="0">
                <a:latin typeface="Arial" pitchFamily="34" charset="0"/>
                <a:cs typeface="Arial" pitchFamily="34" charset="0"/>
              </a:rPr>
              <a:t>: </a:t>
            </a:r>
          </a:p>
          <a:p>
            <a:pPr marL="396000">
              <a:buFont typeface="Wingdings" pitchFamily="2" charset="2"/>
              <a:buChar char="§"/>
            </a:pPr>
            <a:r>
              <a:rPr lang="el-GR" dirty="0" smtClean="0">
                <a:latin typeface="Arial" pitchFamily="34" charset="0"/>
                <a:cs typeface="Arial" pitchFamily="34" charset="0"/>
              </a:rPr>
              <a:t>α) υποκατάσταση από συνώνυμους όρους και </a:t>
            </a:r>
            <a:endParaRPr lang="en-US" dirty="0" smtClean="0">
              <a:latin typeface="Arial" pitchFamily="34" charset="0"/>
              <a:cs typeface="Arial" pitchFamily="34" charset="0"/>
            </a:endParaRPr>
          </a:p>
          <a:p>
            <a:pPr marL="396000">
              <a:buFont typeface="Wingdings" pitchFamily="2" charset="2"/>
              <a:buChar char="§"/>
            </a:pPr>
            <a:r>
              <a:rPr lang="el-GR" dirty="0" smtClean="0">
                <a:latin typeface="Arial" pitchFamily="34" charset="0"/>
                <a:cs typeface="Arial" pitchFamily="34" charset="0"/>
              </a:rPr>
              <a:t>β) μετάφραση στα αγγλικά.</a:t>
            </a:r>
          </a:p>
          <a:p>
            <a:pPr>
              <a:buFont typeface="Wingdings 3" pitchFamily="18" charset="2"/>
              <a:buNone/>
            </a:pPr>
            <a:endParaRPr lang="el-GR" dirty="0" smtClean="0">
              <a:latin typeface="Arial" pitchFamily="34" charset="0"/>
              <a:cs typeface="Arial" pitchFamily="34" charset="0"/>
            </a:endParaRPr>
          </a:p>
          <a:p>
            <a:endParaRPr lang="en-US" dirty="0" smtClean="0">
              <a:latin typeface="Arial" pitchFamily="34" charset="0"/>
              <a:cs typeface="Arial" pitchFamily="34" charset="0"/>
            </a:endParaRPr>
          </a:p>
          <a:p>
            <a:endParaRPr lang="el-GR" dirty="0" smtClean="0">
              <a:latin typeface="Arial" pitchFamily="34" charset="0"/>
              <a:cs typeface="Arial" pitchFamily="34" charset="0"/>
            </a:endParaRPr>
          </a:p>
          <a:p>
            <a:endParaRPr lang="el-GR" dirty="0" smtClean="0">
              <a:latin typeface="Arial" pitchFamily="34" charset="0"/>
              <a:cs typeface="Arial" pitchFamily="34" charset="0"/>
            </a:endParaRPr>
          </a:p>
          <a:p>
            <a:pPr>
              <a:buFont typeface="Wingdings 3" pitchFamily="18" charset="2"/>
              <a:buNone/>
            </a:pPr>
            <a:endParaRPr lang="el-GR" u="sng"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smtClean="0">
                <a:solidFill>
                  <a:srgbClr val="0D0D0D"/>
                </a:solidFill>
                <a:latin typeface="Calibri" pitchFamily="34" charset="0"/>
              </a:rPr>
              <a:t>Παράμετροι/Χαρακτηριστικά Ρημάτων(</a:t>
            </a:r>
            <a:r>
              <a:rPr lang="en-US" sz="4000" b="1" dirty="0" smtClean="0">
                <a:solidFill>
                  <a:srgbClr val="0D0D0D"/>
                </a:solidFill>
                <a:latin typeface="Calibri" pitchFamily="34" charset="0"/>
              </a:rPr>
              <a:t>3</a:t>
            </a:r>
            <a:r>
              <a:rPr lang="el-GR" sz="4000" b="1" dirty="0" smtClean="0">
                <a:solidFill>
                  <a:srgbClr val="0D0D0D"/>
                </a:solidFill>
                <a:latin typeface="Calibri" pitchFamily="34" charset="0"/>
              </a:rPr>
              <a:t>)</a:t>
            </a:r>
          </a:p>
        </p:txBody>
      </p:sp>
      <p:pic>
        <p:nvPicPr>
          <p:cNvPr id="54274" name="Picture 3"/>
          <p:cNvPicPr>
            <a:picLocks noGrp="1" noChangeAspect="1" noChangeArrowheads="1"/>
          </p:cNvPicPr>
          <p:nvPr>
            <p:ph sz="quarter" idx="1"/>
          </p:nvPr>
        </p:nvPicPr>
        <p:blipFill>
          <a:blip r:embed="rId2" cstate="print"/>
          <a:srcRect/>
          <a:stretch>
            <a:fillRect/>
          </a:stretch>
        </p:blipFill>
        <p:spPr>
          <a:xfrm>
            <a:off x="250825" y="1268413"/>
            <a:ext cx="8745538" cy="5329237"/>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fontAlgn="auto">
              <a:spcAft>
                <a:spcPts val="0"/>
              </a:spcAft>
              <a:defRPr/>
            </a:pPr>
            <a:r>
              <a:rPr lang="el-GR" sz="4000" b="1" dirty="0" smtClean="0">
                <a:solidFill>
                  <a:schemeClr val="tx1">
                    <a:lumMod val="95000"/>
                    <a:lumOff val="5000"/>
                  </a:schemeClr>
                </a:solidFill>
                <a:latin typeface="+mn-lt"/>
              </a:rPr>
              <a:t>Παράμετροι/Χαρακτηριστικά Ρημάτων(</a:t>
            </a:r>
            <a:r>
              <a:rPr lang="en-US" sz="4000" b="1" dirty="0" smtClean="0">
                <a:solidFill>
                  <a:schemeClr val="tx1">
                    <a:lumMod val="95000"/>
                    <a:lumOff val="5000"/>
                  </a:schemeClr>
                </a:solidFill>
                <a:latin typeface="+mn-lt"/>
              </a:rPr>
              <a:t>4</a:t>
            </a:r>
            <a:r>
              <a:rPr lang="el-GR" sz="4000" b="1" dirty="0" smtClean="0">
                <a:solidFill>
                  <a:schemeClr val="tx1">
                    <a:lumMod val="95000"/>
                    <a:lumOff val="5000"/>
                  </a:schemeClr>
                </a:solidFill>
                <a:latin typeface="+mn-lt"/>
              </a:rPr>
              <a:t>)</a:t>
            </a:r>
            <a:endParaRPr lang="el-GR" sz="4000" b="1" dirty="0">
              <a:solidFill>
                <a:schemeClr val="tx1">
                  <a:lumMod val="95000"/>
                  <a:lumOff val="5000"/>
                </a:schemeClr>
              </a:solidFill>
              <a:latin typeface="+mn-lt"/>
            </a:endParaRPr>
          </a:p>
        </p:txBody>
      </p:sp>
      <p:pic>
        <p:nvPicPr>
          <p:cNvPr id="55298" name="Picture 2"/>
          <p:cNvPicPr>
            <a:picLocks noGrp="1" noChangeAspect="1" noChangeArrowheads="1"/>
          </p:cNvPicPr>
          <p:nvPr>
            <p:ph sz="quarter" idx="1"/>
          </p:nvPr>
        </p:nvPicPr>
        <p:blipFill>
          <a:blip r:embed="rId3" cstate="print"/>
          <a:srcRect/>
          <a:stretch>
            <a:fillRect/>
          </a:stretch>
        </p:blipFill>
        <p:spPr>
          <a:xfrm>
            <a:off x="220663" y="1454150"/>
            <a:ext cx="8671817" cy="5214938"/>
          </a:xfrm>
        </p:spPr>
      </p:pic>
      <p:pic>
        <p:nvPicPr>
          <p:cNvPr id="55299" name="Picture 2"/>
          <p:cNvPicPr>
            <a:picLocks noChangeAspect="1" noChangeArrowheads="1"/>
          </p:cNvPicPr>
          <p:nvPr/>
        </p:nvPicPr>
        <p:blipFill>
          <a:blip r:embed="rId4" cstate="print"/>
          <a:srcRect/>
          <a:stretch>
            <a:fillRect/>
          </a:stretch>
        </p:blipFill>
        <p:spPr bwMode="auto">
          <a:xfrm>
            <a:off x="244475" y="1254125"/>
            <a:ext cx="3438525" cy="200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fontAlgn="auto">
              <a:spcAft>
                <a:spcPts val="0"/>
              </a:spcAft>
              <a:defRPr/>
            </a:pPr>
            <a:r>
              <a:rPr lang="el-GR" sz="4000" b="1" dirty="0" smtClean="0">
                <a:solidFill>
                  <a:schemeClr val="tx1">
                    <a:lumMod val="95000"/>
                    <a:lumOff val="5000"/>
                  </a:schemeClr>
                </a:solidFill>
                <a:latin typeface="+mn-lt"/>
              </a:rPr>
              <a:t>Τραβάω, Κουβαλώ</a:t>
            </a:r>
            <a:r>
              <a:rPr lang="el-GR" sz="4000" b="1" dirty="0">
                <a:solidFill>
                  <a:schemeClr val="tx1">
                    <a:lumMod val="95000"/>
                    <a:lumOff val="5000"/>
                  </a:schemeClr>
                </a:solidFill>
                <a:latin typeface="+mn-lt"/>
              </a:rPr>
              <a:t>,</a:t>
            </a:r>
            <a:r>
              <a:rPr lang="el-GR" sz="4000" b="1" dirty="0" smtClean="0">
                <a:solidFill>
                  <a:schemeClr val="tx1">
                    <a:lumMod val="95000"/>
                    <a:lumOff val="5000"/>
                  </a:schemeClr>
                </a:solidFill>
                <a:latin typeface="+mn-lt"/>
              </a:rPr>
              <a:t> Σέρνω/Σύρω, Σπρώχνω – Διάκριση σημασιών (1)</a:t>
            </a:r>
            <a:endParaRPr lang="el-GR" sz="4000" b="1" dirty="0">
              <a:solidFill>
                <a:schemeClr val="tx1">
                  <a:lumMod val="95000"/>
                  <a:lumOff val="5000"/>
                </a:schemeClr>
              </a:solidFill>
              <a:latin typeface="+mn-lt"/>
            </a:endParaRPr>
          </a:p>
        </p:txBody>
      </p:sp>
      <p:sp>
        <p:nvSpPr>
          <p:cNvPr id="3" name="Θέση περιεχομένου 2"/>
          <p:cNvSpPr>
            <a:spLocks noGrp="1"/>
          </p:cNvSpPr>
          <p:nvPr>
            <p:ph sz="quarter" idx="1"/>
          </p:nvPr>
        </p:nvSpPr>
        <p:spPr>
          <a:xfrm>
            <a:off x="457200" y="1219200"/>
            <a:ext cx="8229600" cy="4937125"/>
          </a:xfrm>
        </p:spPr>
        <p:txBody>
          <a:bodyPr>
            <a:normAutofit/>
          </a:bodyPr>
          <a:lstStyle/>
          <a:p>
            <a:endParaRPr lang="el-GR" dirty="0" smtClean="0"/>
          </a:p>
          <a:p>
            <a:pPr marL="0" indent="0">
              <a:buNone/>
            </a:pPr>
            <a:endParaRPr lang="el-GR" sz="2200" dirty="0" smtClean="0">
              <a:latin typeface="Arial" charset="0"/>
            </a:endParaRPr>
          </a:p>
          <a:p>
            <a:pPr>
              <a:buFont typeface="Wingdings 3" pitchFamily="18" charset="2"/>
              <a:buNone/>
            </a:pPr>
            <a:endParaRPr lang="el-GR" dirty="0" smtClean="0"/>
          </a:p>
          <a:p>
            <a:pPr>
              <a:buFont typeface="Wingdings 3" pitchFamily="18" charset="2"/>
              <a:buNone/>
            </a:pPr>
            <a:endParaRPr lang="el-GR" dirty="0" smtClean="0"/>
          </a:p>
        </p:txBody>
      </p:sp>
      <p:graphicFrame>
        <p:nvGraphicFramePr>
          <p:cNvPr id="4" name="Πίνακας 3"/>
          <p:cNvGraphicFramePr>
            <a:graphicFrameLocks noGrp="1"/>
          </p:cNvGraphicFramePr>
          <p:nvPr>
            <p:extLst>
              <p:ext uri="{D42A27DB-BD31-4B8C-83A1-F6EECF244321}">
                <p14:modId xmlns:p14="http://schemas.microsoft.com/office/powerpoint/2010/main" val="1500501593"/>
              </p:ext>
            </p:extLst>
          </p:nvPr>
        </p:nvGraphicFramePr>
        <p:xfrm>
          <a:off x="539552" y="1412776"/>
          <a:ext cx="7992888" cy="4752528"/>
        </p:xfrm>
        <a:graphic>
          <a:graphicData uri="http://schemas.openxmlformats.org/drawingml/2006/table">
            <a:tbl>
              <a:tblPr firstRow="1" bandRow="1">
                <a:tableStyleId>{5C22544A-7EE6-4342-B048-85BDC9FD1C3A}</a:tableStyleId>
              </a:tblPr>
              <a:tblGrid>
                <a:gridCol w="3884394"/>
                <a:gridCol w="4108494"/>
              </a:tblGrid>
              <a:tr h="2217846">
                <a:tc>
                  <a:txBody>
                    <a:bodyPr/>
                    <a:lstStyle/>
                    <a:p>
                      <a:pPr lvl="0"/>
                      <a:r>
                        <a:rPr kumimoji="0" lang="el-GR" sz="2200" b="1" i="1" kern="1200" dirty="0" smtClean="0">
                          <a:solidFill>
                            <a:schemeClr val="lt1"/>
                          </a:solidFill>
                          <a:effectLst/>
                          <a:latin typeface="+mn-lt"/>
                          <a:ea typeface="+mn-ea"/>
                          <a:cs typeface="+mn-cs"/>
                        </a:rPr>
                        <a:t>Τραβάω: 1977 προτάσεις</a:t>
                      </a:r>
                      <a:r>
                        <a:rPr kumimoji="0" lang="el-GR" sz="2200" b="1" kern="1200" dirty="0" smtClean="0">
                          <a:solidFill>
                            <a:schemeClr val="lt1"/>
                          </a:solidFill>
                          <a:effectLst/>
                          <a:latin typeface="+mn-lt"/>
                          <a:ea typeface="+mn-ea"/>
                          <a:cs typeface="+mn-cs"/>
                        </a:rPr>
                        <a:t> </a:t>
                      </a:r>
                    </a:p>
                    <a:p>
                      <a:pPr lvl="1"/>
                      <a:endParaRPr kumimoji="0" lang="el-GR" sz="2200" b="1" kern="1200" dirty="0" smtClean="0">
                        <a:solidFill>
                          <a:schemeClr val="lt1"/>
                        </a:solidFill>
                        <a:effectLst/>
                        <a:latin typeface="+mn-lt"/>
                        <a:ea typeface="+mn-ea"/>
                        <a:cs typeface="+mn-cs"/>
                      </a:endParaRPr>
                    </a:p>
                    <a:p>
                      <a:pPr lvl="1"/>
                      <a:r>
                        <a:rPr kumimoji="0" lang="el-GR" sz="2200" b="1" kern="1200" dirty="0" smtClean="0">
                          <a:solidFill>
                            <a:schemeClr val="lt1"/>
                          </a:solidFill>
                          <a:effectLst/>
                          <a:latin typeface="+mn-lt"/>
                          <a:ea typeface="+mn-ea"/>
                          <a:cs typeface="+mn-cs"/>
                        </a:rPr>
                        <a:t>540  μεταφορικές (54,16%)</a:t>
                      </a:r>
                    </a:p>
                    <a:p>
                      <a:pPr lvl="1"/>
                      <a:r>
                        <a:rPr kumimoji="0" lang="el-GR" sz="2200" b="1" kern="1200" dirty="0" smtClean="0">
                          <a:solidFill>
                            <a:schemeClr val="lt1"/>
                          </a:solidFill>
                          <a:effectLst/>
                          <a:latin typeface="+mn-lt"/>
                          <a:ea typeface="+mn-ea"/>
                          <a:cs typeface="+mn-cs"/>
                        </a:rPr>
                        <a:t>8  εκφράσεις (0,80%) </a:t>
                      </a:r>
                    </a:p>
                    <a:p>
                      <a:pPr lvl="1"/>
                      <a:r>
                        <a:rPr kumimoji="0" lang="el-GR" sz="2200" b="1" kern="1200" dirty="0" smtClean="0">
                          <a:solidFill>
                            <a:schemeClr val="lt1"/>
                          </a:solidFill>
                          <a:effectLst/>
                          <a:latin typeface="+mn-lt"/>
                          <a:ea typeface="+mn-ea"/>
                          <a:cs typeface="+mn-cs"/>
                        </a:rPr>
                        <a:t>449 κυριολεκτικές (45,04%) </a:t>
                      </a:r>
                    </a:p>
                    <a:p>
                      <a:endParaRPr lang="el-GR" sz="2200" dirty="0"/>
                    </a:p>
                  </a:txBody>
                  <a:tcPr/>
                </a:tc>
                <a:tc>
                  <a:txBody>
                    <a:bodyPr/>
                    <a:lstStyle/>
                    <a:p>
                      <a:r>
                        <a:rPr lang="el-GR" sz="2200" b="1" i="1" dirty="0" smtClean="0">
                          <a:latin typeface="+mn-lt"/>
                        </a:rPr>
                        <a:t>Κουβαλώ: 1019 προτάσεις</a:t>
                      </a:r>
                    </a:p>
                    <a:p>
                      <a:endParaRPr lang="el-GR" sz="2200" b="1" dirty="0" smtClean="0">
                        <a:latin typeface="+mn-lt"/>
                      </a:endParaRPr>
                    </a:p>
                    <a:p>
                      <a:pPr marL="742950" lvl="1" indent="-285750"/>
                      <a:r>
                        <a:rPr lang="el-GR" sz="2200" b="1" dirty="0" smtClean="0">
                          <a:latin typeface="+mn-lt"/>
                        </a:rPr>
                        <a:t>258 κυριολεκτικές (25,32%) </a:t>
                      </a:r>
                    </a:p>
                    <a:p>
                      <a:pPr marL="742950" lvl="1" indent="-285750"/>
                      <a:r>
                        <a:rPr lang="el-GR" sz="2200" b="1" dirty="0" smtClean="0">
                          <a:latin typeface="+mn-lt"/>
                        </a:rPr>
                        <a:t>728  μεταφορικές ( 71,44% )</a:t>
                      </a:r>
                    </a:p>
                    <a:p>
                      <a:pPr marL="742950" lvl="1" indent="-285750"/>
                      <a:r>
                        <a:rPr lang="el-GR" sz="2200" b="1" dirty="0" smtClean="0">
                          <a:latin typeface="+mn-lt"/>
                        </a:rPr>
                        <a:t>33 εκφράσεις (3,24%)</a:t>
                      </a:r>
                    </a:p>
                    <a:p>
                      <a:endParaRPr lang="el-GR" sz="2200" dirty="0"/>
                    </a:p>
                  </a:txBody>
                  <a:tcPr/>
                </a:tc>
              </a:tr>
              <a:tr h="2534682">
                <a:tc>
                  <a:txBody>
                    <a:bodyPr/>
                    <a:lstStyle/>
                    <a:p>
                      <a:endParaRPr lang="el-GR" sz="2200" b="1" dirty="0" smtClean="0">
                        <a:latin typeface="Calibri" panose="020F0502020204030204" pitchFamily="34" charset="0"/>
                        <a:cs typeface="Calibri" panose="020F0502020204030204" pitchFamily="34" charset="0"/>
                      </a:endParaRPr>
                    </a:p>
                    <a:p>
                      <a:r>
                        <a:rPr lang="el-GR" sz="2200" b="1" i="1" dirty="0" smtClean="0">
                          <a:latin typeface="Calibri" panose="020F0502020204030204" pitchFamily="34" charset="0"/>
                          <a:cs typeface="Calibri" panose="020F0502020204030204" pitchFamily="34" charset="0"/>
                        </a:rPr>
                        <a:t>Σέρνω/Σύρω: 1013 προτάσεις </a:t>
                      </a:r>
                    </a:p>
                    <a:p>
                      <a:endParaRPr lang="el-GR" sz="2200" b="1" dirty="0" smtClean="0">
                        <a:latin typeface="Calibri" panose="020F0502020204030204" pitchFamily="34" charset="0"/>
                        <a:cs typeface="Calibri" panose="020F0502020204030204" pitchFamily="34" charset="0"/>
                      </a:endParaRPr>
                    </a:p>
                    <a:p>
                      <a:pPr marL="742950" lvl="1" indent="-285750"/>
                      <a:r>
                        <a:rPr lang="el-GR" sz="2200" b="1" dirty="0" smtClean="0">
                          <a:latin typeface="Calibri" panose="020F0502020204030204" pitchFamily="34" charset="0"/>
                          <a:cs typeface="Calibri" panose="020F0502020204030204" pitchFamily="34" charset="0"/>
                        </a:rPr>
                        <a:t>203 κυριολεκτικές (20,04%) </a:t>
                      </a:r>
                    </a:p>
                    <a:p>
                      <a:pPr marL="742950" lvl="1" indent="-285750"/>
                      <a:r>
                        <a:rPr lang="el-GR" sz="2200" b="1" dirty="0" smtClean="0">
                          <a:latin typeface="Calibri" panose="020F0502020204030204" pitchFamily="34" charset="0"/>
                          <a:cs typeface="Calibri" panose="020F0502020204030204" pitchFamily="34" charset="0"/>
                        </a:rPr>
                        <a:t>723 μεταφορικές (71,37 %) </a:t>
                      </a:r>
                    </a:p>
                    <a:p>
                      <a:pPr marL="742950" lvl="1" indent="-285750"/>
                      <a:r>
                        <a:rPr lang="el-GR" sz="2200" b="1" dirty="0" smtClean="0">
                          <a:latin typeface="Calibri" panose="020F0502020204030204" pitchFamily="34" charset="0"/>
                          <a:cs typeface="Calibri" panose="020F0502020204030204" pitchFamily="34" charset="0"/>
                        </a:rPr>
                        <a:t>87 εκφράσεις (8,59%)</a:t>
                      </a:r>
                    </a:p>
                    <a:p>
                      <a:endParaRPr lang="el-GR" sz="2200" dirty="0">
                        <a:latin typeface="Calibri" panose="020F0502020204030204" pitchFamily="34" charset="0"/>
                        <a:cs typeface="Calibri" panose="020F0502020204030204" pitchFamily="34" charset="0"/>
                      </a:endParaRPr>
                    </a:p>
                  </a:txBody>
                  <a:tcPr/>
                </a:tc>
                <a:tc>
                  <a:txBody>
                    <a:bodyPr/>
                    <a:lstStyle/>
                    <a:p>
                      <a:endParaRPr lang="el-GR" sz="2200" b="1" dirty="0" smtClean="0">
                        <a:latin typeface="Calibri" panose="020F0502020204030204" pitchFamily="34" charset="0"/>
                        <a:cs typeface="Calibri" panose="020F0502020204030204" pitchFamily="34" charset="0"/>
                      </a:endParaRPr>
                    </a:p>
                    <a:p>
                      <a:r>
                        <a:rPr lang="el-GR" sz="2200" b="1" i="1" dirty="0" smtClean="0">
                          <a:latin typeface="Calibri" panose="020F0502020204030204" pitchFamily="34" charset="0"/>
                          <a:cs typeface="Calibri" panose="020F0502020204030204" pitchFamily="34" charset="0"/>
                        </a:rPr>
                        <a:t>Σπρώχνω: 997 προτάσεις</a:t>
                      </a:r>
                    </a:p>
                    <a:p>
                      <a:endParaRPr lang="el-GR" sz="2200" b="1" dirty="0" smtClean="0">
                        <a:latin typeface="Calibri" panose="020F0502020204030204" pitchFamily="34" charset="0"/>
                        <a:cs typeface="Calibri" panose="020F0502020204030204" pitchFamily="34" charset="0"/>
                      </a:endParaRPr>
                    </a:p>
                    <a:p>
                      <a:pPr marL="742950" lvl="1" indent="-285750"/>
                      <a:r>
                        <a:rPr lang="el-GR" sz="2200" b="1" dirty="0" smtClean="0">
                          <a:latin typeface="Calibri" panose="020F0502020204030204" pitchFamily="34" charset="0"/>
                          <a:cs typeface="Calibri" panose="020F0502020204030204" pitchFamily="34" charset="0"/>
                        </a:rPr>
                        <a:t>449 κυριολεκτικές (45,04%) </a:t>
                      </a:r>
                    </a:p>
                    <a:p>
                      <a:pPr marL="742950" lvl="1" indent="-285750"/>
                      <a:r>
                        <a:rPr lang="el-GR" sz="2200" b="1" dirty="0" smtClean="0">
                          <a:latin typeface="Calibri" panose="020F0502020204030204" pitchFamily="34" charset="0"/>
                          <a:cs typeface="Calibri" panose="020F0502020204030204" pitchFamily="34" charset="0"/>
                        </a:rPr>
                        <a:t>540 μεταφορικές (54,16%) </a:t>
                      </a:r>
                    </a:p>
                    <a:p>
                      <a:pPr marL="742950" lvl="1" indent="-285750"/>
                      <a:r>
                        <a:rPr lang="el-GR" sz="2200" b="1" dirty="0" smtClean="0">
                          <a:latin typeface="Calibri" panose="020F0502020204030204" pitchFamily="34" charset="0"/>
                          <a:cs typeface="Calibri" panose="020F0502020204030204" pitchFamily="34" charset="0"/>
                        </a:rPr>
                        <a:t>8 εκφράσεις (0,80%)</a:t>
                      </a:r>
                    </a:p>
                    <a:p>
                      <a:endParaRPr lang="el-GR" sz="2200" dirty="0">
                        <a:latin typeface="Calibri" panose="020F0502020204030204" pitchFamily="34" charset="0"/>
                        <a:cs typeface="Calibri" panose="020F0502020204030204"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101B1D"/>
                </a:solidFill>
                <a:latin typeface="Calibri" pitchFamily="34" charset="0"/>
              </a:rPr>
              <a:t>Διάρθρωση παρουσίασης</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marL="0" indent="0">
              <a:buClr>
                <a:srgbClr val="727CA3"/>
              </a:buClr>
              <a:buFont typeface="Wingdings 3" pitchFamily="18" charset="2"/>
              <a:buNone/>
            </a:pPr>
            <a:r>
              <a:rPr lang="en-US" sz="2800" dirty="0" smtClean="0">
                <a:solidFill>
                  <a:srgbClr val="FDF0CA"/>
                </a:solidFill>
                <a:latin typeface="Calibri" pitchFamily="34" charset="0"/>
              </a:rPr>
              <a:t>1) </a:t>
            </a:r>
            <a:r>
              <a:rPr lang="el-GR" sz="2800" dirty="0" smtClean="0">
                <a:solidFill>
                  <a:srgbClr val="FDF0CA"/>
                </a:solidFill>
              </a:rPr>
              <a:t>Αντικείμενο διπλωματικής εργασίας</a:t>
            </a:r>
          </a:p>
          <a:p>
            <a:pPr marL="0" indent="0">
              <a:buClr>
                <a:srgbClr val="727CA3"/>
              </a:buClr>
              <a:buFont typeface="Wingdings 3" pitchFamily="18" charset="2"/>
              <a:buNone/>
            </a:pPr>
            <a:r>
              <a:rPr lang="el-GR" sz="2800" dirty="0" smtClean="0">
                <a:solidFill>
                  <a:srgbClr val="FDF0CA"/>
                </a:solidFill>
              </a:rPr>
              <a:t>2) Κίνηση</a:t>
            </a:r>
            <a:r>
              <a:rPr lang="en-US" sz="2800" dirty="0" smtClean="0">
                <a:solidFill>
                  <a:srgbClr val="FDF0CA"/>
                </a:solidFill>
              </a:rPr>
              <a:t> </a:t>
            </a:r>
            <a:r>
              <a:rPr lang="el-GR" sz="2800" dirty="0" smtClean="0">
                <a:solidFill>
                  <a:srgbClr val="FDF0CA"/>
                </a:solidFill>
              </a:rPr>
              <a:t>- Γενικά</a:t>
            </a:r>
          </a:p>
          <a:p>
            <a:pPr marL="0" indent="0">
              <a:buClr>
                <a:srgbClr val="727CA3"/>
              </a:buClr>
              <a:buFont typeface="Wingdings 3" pitchFamily="18" charset="2"/>
              <a:buNone/>
            </a:pPr>
            <a:r>
              <a:rPr lang="el-GR" sz="2800" dirty="0" smtClean="0">
                <a:solidFill>
                  <a:srgbClr val="FDF0CA"/>
                </a:solidFill>
              </a:rPr>
              <a:t>3) Κατηγοριοποιήσεις Ρημάτων Κίνησης</a:t>
            </a:r>
          </a:p>
          <a:p>
            <a:pPr marL="0" indent="0">
              <a:buClr>
                <a:srgbClr val="727CA3"/>
              </a:buClr>
              <a:buFont typeface="Wingdings 3" pitchFamily="18" charset="2"/>
              <a:buNone/>
            </a:pPr>
            <a:r>
              <a:rPr lang="el-GR" sz="2800" dirty="0" smtClean="0">
                <a:solidFill>
                  <a:srgbClr val="FDF0CA"/>
                </a:solidFill>
              </a:rPr>
              <a:t>4) Διάκριση Σημασιών</a:t>
            </a:r>
            <a:r>
              <a:rPr lang="en-US" sz="2800" dirty="0" smtClean="0">
                <a:solidFill>
                  <a:srgbClr val="FDF0CA"/>
                </a:solidFill>
              </a:rPr>
              <a:t> </a:t>
            </a:r>
            <a:r>
              <a:rPr lang="el-GR" sz="2800" dirty="0" smtClean="0">
                <a:solidFill>
                  <a:srgbClr val="FDF0CA"/>
                </a:solidFill>
              </a:rPr>
              <a:t>- Μεθοδολογία</a:t>
            </a:r>
          </a:p>
          <a:p>
            <a:pPr marL="0" indent="0">
              <a:buClr>
                <a:srgbClr val="727CA3"/>
              </a:buClr>
              <a:buFont typeface="Wingdings 3" pitchFamily="18" charset="2"/>
              <a:buNone/>
            </a:pPr>
            <a:r>
              <a:rPr lang="el-GR" sz="2800" b="1" dirty="0" smtClean="0">
                <a:solidFill>
                  <a:srgbClr val="000000"/>
                </a:solidFill>
              </a:rPr>
              <a:t>5) Αισθησιοκινητικά δεδομένα (κίνηση, δύναμη, </a:t>
            </a:r>
            <a:r>
              <a:rPr lang="en-US" sz="2800" b="1" dirty="0" smtClean="0">
                <a:solidFill>
                  <a:srgbClr val="000000"/>
                </a:solidFill>
              </a:rPr>
              <a:t>	</a:t>
            </a:r>
            <a:r>
              <a:rPr lang="el-GR" sz="2800" b="1" dirty="0" smtClean="0">
                <a:solidFill>
                  <a:srgbClr val="000000"/>
                </a:solidFill>
              </a:rPr>
              <a:t>κωδικοποίηση κίνησης)</a:t>
            </a:r>
          </a:p>
          <a:p>
            <a:pPr marL="0" indent="0">
              <a:buClr>
                <a:srgbClr val="727CA3"/>
              </a:buClr>
              <a:buFont typeface="Wingdings 3" pitchFamily="18" charset="2"/>
              <a:buNone/>
            </a:pPr>
            <a:r>
              <a:rPr lang="el-GR" sz="2800" dirty="0" smtClean="0">
                <a:solidFill>
                  <a:srgbClr val="000000"/>
                </a:solidFill>
              </a:rPr>
              <a:t>6) Στατιστική ανάλυση</a:t>
            </a:r>
          </a:p>
          <a:p>
            <a:pPr marL="0" indent="0">
              <a:buClr>
                <a:srgbClr val="727CA3"/>
              </a:buClr>
              <a:buNone/>
            </a:pPr>
            <a:r>
              <a:rPr lang="el-GR" sz="2800" dirty="0" smtClean="0">
                <a:solidFill>
                  <a:srgbClr val="000000"/>
                </a:solidFill>
              </a:rPr>
              <a:t>7) Συμπεράσματα</a:t>
            </a:r>
            <a:r>
              <a:rPr lang="en-US" sz="2800" dirty="0" smtClean="0">
                <a:solidFill>
                  <a:srgbClr val="000000"/>
                </a:solidFill>
              </a:rPr>
              <a:t> </a:t>
            </a:r>
            <a:r>
              <a:rPr lang="el-GR" sz="2800" dirty="0" smtClean="0">
                <a:solidFill>
                  <a:srgbClr val="000000"/>
                </a:solidFill>
              </a:rPr>
              <a:t>- </a:t>
            </a:r>
            <a:r>
              <a:rPr lang="el-GR" sz="2800" dirty="0"/>
              <a:t>Προτάσεις για </a:t>
            </a:r>
            <a:r>
              <a:rPr lang="el-GR" sz="2800" dirty="0" smtClean="0"/>
              <a:t>περαιτέρω </a:t>
            </a:r>
            <a:r>
              <a:rPr lang="el-GR" sz="2800" dirty="0"/>
              <a:t>έρευνα και αξιοποίηση</a:t>
            </a:r>
            <a:endParaRPr lang="el-GR" sz="2800" dirty="0">
              <a:solidFill>
                <a:srgbClr val="FF0000"/>
              </a:solidFill>
            </a:endParaRPr>
          </a:p>
          <a:p>
            <a:pPr marL="0" indent="0">
              <a:buClr>
                <a:srgbClr val="727CA3"/>
              </a:buClr>
              <a:buFont typeface="Wingdings 3" pitchFamily="18" charset="2"/>
              <a:buNone/>
            </a:pPr>
            <a:endParaRPr lang="el-GR" sz="2800" dirty="0" smtClean="0">
              <a:solidFill>
                <a:srgbClr val="FF0000"/>
              </a:solidFill>
            </a:endParaRPr>
          </a:p>
          <a:p>
            <a:pPr marL="0" indent="0"/>
            <a:endParaRPr lang="el-G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smtClean="0">
                <a:solidFill>
                  <a:srgbClr val="0D0D0D"/>
                </a:solidFill>
                <a:latin typeface="Calibri" pitchFamily="34" charset="0"/>
              </a:rPr>
              <a:t>Αισθησιοκινητικά δεδομένα-</a:t>
            </a:r>
            <a:r>
              <a:rPr lang="el-GR" sz="4000" b="1" dirty="0" smtClean="0">
                <a:solidFill>
                  <a:srgbClr val="0D0D0D"/>
                </a:solidFill>
                <a:latin typeface="Calibri" pitchFamily="34" charset="0"/>
              </a:rPr>
              <a:t>Εικονοποίηση</a:t>
            </a:r>
            <a:r>
              <a:rPr lang="el-GR" sz="4000" b="1" dirty="0" smtClean="0">
                <a:solidFill>
                  <a:srgbClr val="0D0D0D"/>
                </a:solidFill>
                <a:latin typeface="Calibri" pitchFamily="34" charset="0"/>
              </a:rPr>
              <a:t>-Κίνηση </a:t>
            </a:r>
            <a:r>
              <a:rPr lang="el-GR" sz="4000" b="1" dirty="0">
                <a:solidFill>
                  <a:srgbClr val="0D0D0D"/>
                </a:solidFill>
                <a:latin typeface="Calibri" pitchFamily="34" charset="0"/>
              </a:rPr>
              <a:t>(</a:t>
            </a:r>
            <a:r>
              <a:rPr lang="el-GR" sz="4000" b="1" dirty="0" smtClean="0">
                <a:solidFill>
                  <a:srgbClr val="0D0D0D"/>
                </a:solidFill>
                <a:latin typeface="Calibri" pitchFamily="34" charset="0"/>
              </a:rPr>
              <a:t>1)</a:t>
            </a:r>
          </a:p>
        </p:txBody>
      </p:sp>
      <p:sp>
        <p:nvSpPr>
          <p:cNvPr id="3" name="Θέση περιεχομένου 2"/>
          <p:cNvSpPr>
            <a:spLocks noGrp="1"/>
          </p:cNvSpPr>
          <p:nvPr>
            <p:ph sz="quarter" idx="1"/>
          </p:nvPr>
        </p:nvSpPr>
        <p:spPr>
          <a:xfrm>
            <a:off x="457200" y="1219200"/>
            <a:ext cx="8229600" cy="4937125"/>
          </a:xfrm>
        </p:spPr>
        <p:txBody>
          <a:bodyPr>
            <a:normAutofit lnSpcReduction="10000"/>
          </a:bodyPr>
          <a:lstStyle/>
          <a:p>
            <a:pPr>
              <a:lnSpc>
                <a:spcPct val="90000"/>
              </a:lnSpc>
            </a:pPr>
            <a:r>
              <a:rPr lang="el-GR" sz="2400" dirty="0" smtClean="0"/>
              <a:t>Όσον αφορά τα γεγονότα που δηλώνονται με τα ρήματα</a:t>
            </a:r>
            <a:r>
              <a:rPr lang="el-GR" sz="2400" i="1" dirty="0" smtClean="0"/>
              <a:t> σέρνω</a:t>
            </a:r>
            <a:r>
              <a:rPr lang="el-GR" sz="2400" dirty="0" smtClean="0"/>
              <a:t>, </a:t>
            </a:r>
            <a:r>
              <a:rPr lang="el-GR" sz="2400" i="1" dirty="0" smtClean="0"/>
              <a:t>τραβώ, σπρώχνω</a:t>
            </a:r>
            <a:r>
              <a:rPr lang="el-GR" sz="2400" dirty="0" smtClean="0"/>
              <a:t> και </a:t>
            </a:r>
            <a:r>
              <a:rPr lang="el-GR" sz="2400" i="1" dirty="0" smtClean="0"/>
              <a:t>κουβαλώ </a:t>
            </a:r>
            <a:r>
              <a:rPr lang="el-GR" sz="2400" b="1" dirty="0" smtClean="0"/>
              <a:t>η κίνηση </a:t>
            </a:r>
            <a:r>
              <a:rPr lang="el-GR" sz="2400" dirty="0" smtClean="0"/>
              <a:t>επιτελείται με τους εξής τρόπους:</a:t>
            </a:r>
            <a:endParaRPr lang="el-GR" dirty="0" smtClean="0"/>
          </a:p>
          <a:p>
            <a:pPr>
              <a:lnSpc>
                <a:spcPct val="90000"/>
              </a:lnSpc>
              <a:buFont typeface="Wingdings 3" pitchFamily="18" charset="2"/>
              <a:buNone/>
            </a:pPr>
            <a:r>
              <a:rPr lang="el-GR" sz="2000" b="1" dirty="0" smtClean="0"/>
              <a:t>1. με τη βοήθεια κάποιου φυσικού μέλους του σώματος, που λειτουργεί ως μέσο:</a:t>
            </a:r>
            <a:endParaRPr lang="el-GR" sz="2000" dirty="0" smtClean="0"/>
          </a:p>
          <a:p>
            <a:pPr>
              <a:lnSpc>
                <a:spcPct val="90000"/>
              </a:lnSpc>
              <a:buFont typeface="Wingdings 3" pitchFamily="18" charset="2"/>
              <a:buNone/>
            </a:pPr>
            <a:r>
              <a:rPr lang="el-GR" sz="1800" i="1" dirty="0" smtClean="0"/>
              <a:t> &lt; Κι όταν δεν ξάπλωνε κάτω από ρόδες φορτηγών ή δεν έσερνε αυτοκίνητα </a:t>
            </a:r>
            <a:r>
              <a:rPr lang="el-GR" sz="1800" b="1" i="1" dirty="0" smtClean="0"/>
              <a:t>με τα δόντια</a:t>
            </a:r>
            <a:r>
              <a:rPr lang="el-GR" sz="1800" i="1" dirty="0" smtClean="0"/>
              <a:t>, έκλεινε το στόμα με τις τεράστιες χούφτες του κι έβγαζε μελωδίες με μια ταλαιπωρημένη φυσαρμόνικα...</a:t>
            </a:r>
            <a:r>
              <a:rPr lang="el-GR" sz="1800" dirty="0" smtClean="0"/>
              <a:t>  &gt;</a:t>
            </a:r>
          </a:p>
          <a:p>
            <a:pPr>
              <a:lnSpc>
                <a:spcPct val="90000"/>
              </a:lnSpc>
              <a:buFont typeface="Wingdings 3" pitchFamily="18" charset="2"/>
              <a:buNone/>
            </a:pPr>
            <a:r>
              <a:rPr lang="el-GR" sz="2000" b="1" dirty="0" smtClean="0"/>
              <a:t>2. με τη βοήθεια κάποιου τεχνητού μέσου:</a:t>
            </a:r>
            <a:endParaRPr lang="el-GR" sz="2000" dirty="0" smtClean="0"/>
          </a:p>
          <a:p>
            <a:pPr>
              <a:lnSpc>
                <a:spcPct val="90000"/>
              </a:lnSpc>
              <a:buFont typeface="Wingdings 3" pitchFamily="18" charset="2"/>
              <a:buNone/>
            </a:pPr>
            <a:r>
              <a:rPr lang="el-GR" sz="1800" i="1" dirty="0" smtClean="0"/>
              <a:t>&lt;Ο Κινγκ, του οποίου όλο το κορμί είναι γεμάτο με τατουάζ που γράφουν πόσο αγαπά το σατανά και πόσο μισεί τους μαύρους, έδεσε τον Μπερντ </a:t>
            </a:r>
            <a:r>
              <a:rPr lang="el-GR" sz="1800" b="1" i="1" dirty="0" smtClean="0"/>
              <a:t>με αλυσίδα</a:t>
            </a:r>
            <a:r>
              <a:rPr lang="el-GR" sz="1800" i="1" dirty="0" smtClean="0"/>
              <a:t> από το φορτηγάκι του και τον έσυρε για 5 χιλιόμετρα, μέχρι που κόπηκαν το κεφάλι και το δεξί του χέρι.&gt;</a:t>
            </a:r>
          </a:p>
          <a:p>
            <a:pPr>
              <a:lnSpc>
                <a:spcPct val="90000"/>
              </a:lnSpc>
              <a:buFont typeface="Wingdings 3" pitchFamily="18" charset="2"/>
              <a:buNone/>
            </a:pPr>
            <a:r>
              <a:rPr lang="el-GR" sz="2000" b="1" dirty="0" smtClean="0"/>
              <a:t>3. κίνηση που διενεργείται από έμψυχη οντότητα άλλη από το υποκείμενο του ρήματος (το οποίο δηλώνει άνθρωπο ή ζώο) :</a:t>
            </a:r>
            <a:endParaRPr lang="el-GR" sz="2000" dirty="0" smtClean="0"/>
          </a:p>
          <a:p>
            <a:pPr>
              <a:lnSpc>
                <a:spcPct val="90000"/>
              </a:lnSpc>
              <a:buFont typeface="Wingdings 3" pitchFamily="18" charset="2"/>
              <a:buNone/>
            </a:pPr>
            <a:r>
              <a:rPr lang="el-GR" sz="1800" i="1" dirty="0" smtClean="0"/>
              <a:t>&lt;Δημοσιογράφοι ανέφεραν ότι εκατοντάδες πολίτες εγκατέλειψαν την περιοχή με     τρακτέρ και κάρα που τα έσερναν </a:t>
            </a:r>
            <a:r>
              <a:rPr lang="el-GR" sz="1800" b="1" i="1" dirty="0" smtClean="0"/>
              <a:t>ζώα</a:t>
            </a:r>
            <a:r>
              <a:rPr lang="el-GR" sz="1800" i="1" dirty="0" smtClean="0"/>
              <a:t>.</a:t>
            </a:r>
            <a:r>
              <a:rPr lang="el-GR" sz="1800" dirty="0" smtClean="0"/>
              <a:t> &gt;</a:t>
            </a:r>
          </a:p>
          <a:p>
            <a:pPr>
              <a:lnSpc>
                <a:spcPct val="90000"/>
              </a:lnSpc>
              <a:buFont typeface="Wingdings 3" pitchFamily="18" charset="2"/>
              <a:buNone/>
            </a:pPr>
            <a:endParaRPr lang="el-GR" sz="1800" b="1" dirty="0" smtClean="0"/>
          </a:p>
          <a:p>
            <a:pPr>
              <a:lnSpc>
                <a:spcPct val="90000"/>
              </a:lnSpc>
              <a:buFont typeface="Bookman Old Style" pitchFamily="18" charset="0"/>
              <a:buAutoNum type="arabicPeriod"/>
            </a:pPr>
            <a:endParaRPr lang="el-GR" sz="1800" dirty="0" smtClean="0"/>
          </a:p>
          <a:p>
            <a:pPr>
              <a:lnSpc>
                <a:spcPct val="90000"/>
              </a:lnSpc>
            </a:pPr>
            <a:endParaRPr lang="el-G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smtClean="0">
                <a:solidFill>
                  <a:srgbClr val="0D0D0D"/>
                </a:solidFill>
                <a:latin typeface="Calibri" pitchFamily="34" charset="0"/>
              </a:rPr>
              <a:t>Αισθησιοκινητικά δεδομένα- Κίνηση(2)</a:t>
            </a:r>
          </a:p>
        </p:txBody>
      </p:sp>
      <p:sp>
        <p:nvSpPr>
          <p:cNvPr id="3" name="Θέση περιεχομένου 2"/>
          <p:cNvSpPr>
            <a:spLocks noGrp="1"/>
          </p:cNvSpPr>
          <p:nvPr>
            <p:ph sz="quarter" idx="1"/>
          </p:nvPr>
        </p:nvSpPr>
        <p:spPr>
          <a:xfrm>
            <a:off x="457200" y="1219200"/>
            <a:ext cx="8229600" cy="4937125"/>
          </a:xfrm>
        </p:spPr>
        <p:txBody>
          <a:bodyPr>
            <a:normAutofit fontScale="92500" lnSpcReduction="10000"/>
          </a:bodyPr>
          <a:lstStyle/>
          <a:p>
            <a:pPr marL="274320" indent="-274320" fontAlgn="auto">
              <a:spcAft>
                <a:spcPts val="0"/>
              </a:spcAft>
              <a:buFont typeface="Wingdings 3"/>
              <a:buChar char=""/>
              <a:defRPr/>
            </a:pPr>
            <a:r>
              <a:rPr lang="el-GR" sz="2000" dirty="0" smtClean="0"/>
              <a:t>Στα </a:t>
            </a:r>
            <a:r>
              <a:rPr lang="el-GR" sz="2000" dirty="0"/>
              <a:t>δεδομένα μας  η </a:t>
            </a:r>
            <a:r>
              <a:rPr lang="el-GR" sz="2000" b="1" dirty="0" smtClean="0"/>
              <a:t>κίνηση </a:t>
            </a:r>
            <a:r>
              <a:rPr lang="el-GR" sz="2000" dirty="0" smtClean="0"/>
              <a:t>εκφράζεται </a:t>
            </a:r>
            <a:r>
              <a:rPr lang="el-GR" sz="2000" b="1" dirty="0" smtClean="0"/>
              <a:t>συντακτικά </a:t>
            </a:r>
            <a:r>
              <a:rPr lang="el-GR" sz="2000" dirty="0" smtClean="0"/>
              <a:t>μέσω των </a:t>
            </a:r>
            <a:r>
              <a:rPr lang="el-GR" sz="2000" b="1" dirty="0" smtClean="0"/>
              <a:t>επιρρημάτων</a:t>
            </a:r>
            <a:r>
              <a:rPr lang="el-GR" sz="2000" dirty="0" smtClean="0"/>
              <a:t>  και των </a:t>
            </a:r>
            <a:r>
              <a:rPr lang="el-GR" sz="2000" b="1" dirty="0" smtClean="0"/>
              <a:t>προθετικών συνόλων  </a:t>
            </a:r>
            <a:r>
              <a:rPr lang="el-GR" sz="2000" dirty="0" smtClean="0"/>
              <a:t>στις </a:t>
            </a:r>
            <a:r>
              <a:rPr lang="el-GR" sz="2000" dirty="0"/>
              <a:t>ακόλουθες δομές:</a:t>
            </a:r>
          </a:p>
          <a:p>
            <a:pPr marL="0" indent="0" fontAlgn="auto">
              <a:spcAft>
                <a:spcPts val="0"/>
              </a:spcAft>
              <a:buFont typeface="Wingdings 3"/>
              <a:buNone/>
              <a:defRPr/>
            </a:pPr>
            <a:r>
              <a:rPr lang="el-GR" sz="2000" b="1" dirty="0" smtClean="0"/>
              <a:t>1.</a:t>
            </a:r>
            <a:r>
              <a:rPr lang="el-GR" sz="2000" dirty="0" smtClean="0"/>
              <a:t>δηλώνεται </a:t>
            </a:r>
            <a:r>
              <a:rPr lang="el-GR" sz="2000" dirty="0"/>
              <a:t>μόνο </a:t>
            </a:r>
            <a:r>
              <a:rPr lang="el-GR" sz="2000" b="1" dirty="0"/>
              <a:t>ο προορισμός</a:t>
            </a:r>
            <a:r>
              <a:rPr lang="el-GR" sz="2000" dirty="0"/>
              <a:t>, χωρίς να έχει δηλωθεί </a:t>
            </a:r>
            <a:r>
              <a:rPr lang="el-GR" sz="2000" dirty="0" smtClean="0"/>
              <a:t>προηγουμένως το σημείο έναρξης/εκκίνησης της κίνησης</a:t>
            </a:r>
            <a:r>
              <a:rPr lang="en-US" sz="2000" dirty="0" smtClean="0"/>
              <a:t>:</a:t>
            </a:r>
            <a:r>
              <a:rPr lang="el-GR" sz="2000" dirty="0" smtClean="0"/>
              <a:t> </a:t>
            </a:r>
            <a:endParaRPr lang="en-US" sz="2000" dirty="0" smtClean="0"/>
          </a:p>
          <a:p>
            <a:pPr marL="274320" indent="-274320" fontAlgn="auto">
              <a:spcAft>
                <a:spcPts val="0"/>
              </a:spcAft>
              <a:buFont typeface="Arial" panose="020B0604020202020204" pitchFamily="34" charset="0"/>
              <a:buChar char="•"/>
              <a:defRPr/>
            </a:pPr>
            <a:r>
              <a:rPr lang="el-GR" sz="2000" b="1" dirty="0"/>
              <a:t> επιρρήματα μέχρι-ως, έξω, πίσω, κοντά (μου/της</a:t>
            </a:r>
            <a:r>
              <a:rPr lang="el-GR" sz="2000" b="1" dirty="0" smtClean="0"/>
              <a:t>)</a:t>
            </a:r>
            <a:endParaRPr lang="en-US" sz="2000" b="1" dirty="0" smtClean="0"/>
          </a:p>
          <a:p>
            <a:pPr marL="0" indent="0" fontAlgn="auto">
              <a:spcAft>
                <a:spcPts val="0"/>
              </a:spcAft>
              <a:buFont typeface="Wingdings 3"/>
              <a:buNone/>
              <a:defRPr/>
            </a:pPr>
            <a:r>
              <a:rPr lang="en-US" sz="2000" i="1" dirty="0" smtClean="0"/>
              <a:t>&lt;</a:t>
            </a:r>
            <a:r>
              <a:rPr lang="el-GR" sz="2000" i="1" dirty="0" smtClean="0"/>
              <a:t> </a:t>
            </a:r>
            <a:r>
              <a:rPr lang="el-GR" sz="2000" i="1" dirty="0"/>
              <a:t>Τον έσυρε </a:t>
            </a:r>
            <a:r>
              <a:rPr lang="el-GR" sz="2000" b="1" i="1" dirty="0"/>
              <a:t>μέχρι τα σκαλιά</a:t>
            </a:r>
            <a:r>
              <a:rPr lang="el-GR" sz="2000" i="1" dirty="0"/>
              <a:t> και τον βοήθησε προσεχτικά να καθίσει. </a:t>
            </a:r>
            <a:r>
              <a:rPr lang="en-US" sz="2000" i="1" dirty="0" smtClean="0"/>
              <a:t>&gt;</a:t>
            </a:r>
            <a:endParaRPr lang="el-GR" sz="2000" i="1" dirty="0"/>
          </a:p>
          <a:p>
            <a:pPr marL="0" indent="0" fontAlgn="auto">
              <a:spcAft>
                <a:spcPts val="0"/>
              </a:spcAft>
              <a:buFont typeface="Wingdings 3"/>
              <a:buNone/>
              <a:defRPr/>
            </a:pPr>
            <a:r>
              <a:rPr lang="en-US" sz="2000" i="1" dirty="0" smtClean="0"/>
              <a:t>&lt;</a:t>
            </a:r>
            <a:r>
              <a:rPr lang="el-GR" sz="2000" i="1" dirty="0" smtClean="0"/>
              <a:t>Σύρθηκε </a:t>
            </a:r>
            <a:r>
              <a:rPr lang="el-GR" sz="2000" i="1" dirty="0"/>
              <a:t>με τα τέσσερα </a:t>
            </a:r>
            <a:r>
              <a:rPr lang="el-GR" sz="2000" b="1" i="1" dirty="0"/>
              <a:t>ως το μονοπάτι</a:t>
            </a:r>
            <a:r>
              <a:rPr lang="el-GR" sz="2000" i="1" dirty="0"/>
              <a:t> προσπάθησε να σηκωθεί, μα δεν τα </a:t>
            </a:r>
            <a:r>
              <a:rPr lang="el-GR" sz="2000" i="1" dirty="0" smtClean="0"/>
              <a:t>κατάφερε.</a:t>
            </a:r>
            <a:r>
              <a:rPr lang="en-US" sz="2000" i="1" dirty="0" smtClean="0"/>
              <a:t>&gt;</a:t>
            </a:r>
          </a:p>
          <a:p>
            <a:pPr marL="274320" indent="-274320" fontAlgn="auto">
              <a:spcAft>
                <a:spcPts val="0"/>
              </a:spcAft>
              <a:buFont typeface="Arial" panose="020B0604020202020204" pitchFamily="34" charset="0"/>
              <a:buChar char="•"/>
              <a:defRPr/>
            </a:pPr>
            <a:r>
              <a:rPr lang="el-GR" sz="2000" b="1" dirty="0"/>
              <a:t>πρόθεση κατά</a:t>
            </a:r>
            <a:endParaRPr lang="el-GR" sz="2000" dirty="0"/>
          </a:p>
          <a:p>
            <a:pPr marL="0" indent="0" fontAlgn="auto">
              <a:spcAft>
                <a:spcPts val="0"/>
              </a:spcAft>
              <a:buFont typeface="Wingdings 3"/>
              <a:buNone/>
              <a:defRPr/>
            </a:pPr>
            <a:r>
              <a:rPr lang="el-GR" sz="2000" b="1" dirty="0"/>
              <a:t> </a:t>
            </a:r>
            <a:r>
              <a:rPr lang="el-GR" sz="2000" b="1" dirty="0" smtClean="0"/>
              <a:t>κατά</a:t>
            </a:r>
            <a:r>
              <a:rPr lang="el-GR" sz="2000" b="1" dirty="0"/>
              <a:t>+ 1) προορισμός </a:t>
            </a:r>
            <a:r>
              <a:rPr lang="el-GR" sz="2000" dirty="0"/>
              <a:t>( κατά την διεύθυνση, κατά μήκος)</a:t>
            </a:r>
          </a:p>
          <a:p>
            <a:pPr marL="0" indent="0" fontAlgn="auto">
              <a:spcAft>
                <a:spcPts val="0"/>
              </a:spcAft>
              <a:buFont typeface="Wingdings 3"/>
              <a:buNone/>
              <a:defRPr/>
            </a:pPr>
            <a:r>
              <a:rPr lang="en-US" sz="2000" b="1" dirty="0"/>
              <a:t> </a:t>
            </a:r>
            <a:r>
              <a:rPr lang="en-US" sz="2000" b="1" dirty="0" smtClean="0"/>
              <a:t>      </a:t>
            </a:r>
            <a:r>
              <a:rPr lang="el-GR" sz="2000" b="1" dirty="0" smtClean="0"/>
              <a:t>        </a:t>
            </a:r>
            <a:r>
              <a:rPr lang="el-GR" sz="2000" b="1" dirty="0"/>
              <a:t>2)οντότητα που δηλώνει προορισμό ( </a:t>
            </a:r>
            <a:r>
              <a:rPr lang="el-GR" sz="2000" i="1" dirty="0"/>
              <a:t>το έσπρωξε </a:t>
            </a:r>
            <a:r>
              <a:rPr lang="el-GR" sz="2000" b="1" i="1" dirty="0"/>
              <a:t>κατά</a:t>
            </a:r>
            <a:r>
              <a:rPr lang="el-GR" sz="2000" i="1" dirty="0"/>
              <a:t> τον </a:t>
            </a:r>
            <a:r>
              <a:rPr lang="el-GR" sz="2000" i="1" dirty="0" smtClean="0"/>
              <a:t>Τσάκι</a:t>
            </a:r>
            <a:r>
              <a:rPr lang="el-GR" sz="2000" b="1" dirty="0" smtClean="0"/>
              <a:t>).</a:t>
            </a:r>
            <a:endParaRPr lang="el-GR" sz="2000" dirty="0" smtClean="0"/>
          </a:p>
          <a:p>
            <a:pPr marL="0" indent="0" fontAlgn="auto">
              <a:spcAft>
                <a:spcPts val="0"/>
              </a:spcAft>
              <a:buFont typeface="Wingdings 3"/>
              <a:buNone/>
              <a:defRPr/>
            </a:pPr>
            <a:r>
              <a:rPr lang="el-GR" sz="2000" i="1" dirty="0" smtClean="0"/>
              <a:t> </a:t>
            </a:r>
            <a:r>
              <a:rPr lang="el-GR" sz="2000" b="1" dirty="0"/>
              <a:t> </a:t>
            </a:r>
            <a:endParaRPr lang="en-US" sz="2000" dirty="0"/>
          </a:p>
          <a:p>
            <a:pPr marL="274320" indent="-274320" fontAlgn="auto">
              <a:spcAft>
                <a:spcPts val="0"/>
              </a:spcAft>
              <a:buFont typeface="Arial" panose="020B0604020202020204" pitchFamily="34" charset="0"/>
              <a:buChar char="•"/>
              <a:defRPr/>
            </a:pPr>
            <a:r>
              <a:rPr lang="el-GR" sz="2000" b="1" dirty="0" smtClean="0"/>
              <a:t> </a:t>
            </a:r>
            <a:r>
              <a:rPr lang="el-GR" sz="2000" b="1" dirty="0"/>
              <a:t>πρόθεση </a:t>
            </a:r>
            <a:r>
              <a:rPr lang="el-GR" sz="2000" b="1" dirty="0" smtClean="0"/>
              <a:t>προς</a:t>
            </a:r>
            <a:endParaRPr lang="el-GR" sz="2000" dirty="0"/>
          </a:p>
          <a:p>
            <a:pPr marL="0" indent="0" fontAlgn="auto">
              <a:spcAft>
                <a:spcPts val="0"/>
              </a:spcAft>
              <a:buFont typeface="Wingdings 3"/>
              <a:buNone/>
              <a:defRPr/>
            </a:pPr>
            <a:r>
              <a:rPr lang="el-GR" sz="2000" b="1" dirty="0"/>
              <a:t> προς +  1) </a:t>
            </a:r>
            <a:r>
              <a:rPr lang="el-GR" sz="2000" b="1" u="sng" dirty="0"/>
              <a:t>τοπικά επιρρήματα</a:t>
            </a:r>
            <a:r>
              <a:rPr lang="el-GR" sz="2000" b="1" dirty="0"/>
              <a:t>: </a:t>
            </a:r>
            <a:r>
              <a:rPr lang="el-GR" sz="2000" dirty="0"/>
              <a:t>δεξιά-αριστερά, πάνω-κάτω, μπρος-πίσω</a:t>
            </a:r>
          </a:p>
          <a:p>
            <a:pPr marL="0" indent="0" fontAlgn="auto">
              <a:spcAft>
                <a:spcPts val="0"/>
              </a:spcAft>
              <a:buFont typeface="Wingdings 3"/>
              <a:buNone/>
              <a:defRPr/>
            </a:pPr>
            <a:r>
              <a:rPr lang="el-GR" sz="2000" b="1" dirty="0"/>
              <a:t>          ή  2) </a:t>
            </a:r>
            <a:r>
              <a:rPr lang="el-GR" sz="2000" b="1" u="sng" dirty="0"/>
              <a:t> τόπος:</a:t>
            </a:r>
            <a:r>
              <a:rPr lang="el-GR" sz="2000" b="1" dirty="0"/>
              <a:t> </a:t>
            </a:r>
            <a:r>
              <a:rPr lang="el-GR" sz="2000" dirty="0"/>
              <a:t>κορυφή, πλατεία.</a:t>
            </a:r>
          </a:p>
          <a:p>
            <a:pPr marL="0" indent="0" fontAlgn="auto">
              <a:spcAft>
                <a:spcPts val="0"/>
              </a:spcAft>
              <a:buFont typeface="Wingdings 3"/>
              <a:buNone/>
              <a:defRPr/>
            </a:pPr>
            <a:endParaRPr lang="el-GR" sz="2000"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smtClean="0">
                <a:solidFill>
                  <a:srgbClr val="0D0D0D"/>
                </a:solidFill>
                <a:latin typeface="Calibri" pitchFamily="34" charset="0"/>
              </a:rPr>
              <a:t>Αισθησιοκινητικά δεδομένα – Κίνηση(3)</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a:buFont typeface="Arial" charset="0"/>
              <a:buChar char="•"/>
            </a:pPr>
            <a:r>
              <a:rPr lang="el-GR" sz="2000" b="1" dirty="0" smtClean="0"/>
              <a:t> πρόθεση σε, στον/στην/στο</a:t>
            </a:r>
            <a:endParaRPr lang="el-GR" sz="2000" dirty="0" smtClean="0"/>
          </a:p>
          <a:p>
            <a:pPr>
              <a:buFont typeface="Wingdings 3" pitchFamily="18" charset="2"/>
              <a:buNone/>
            </a:pPr>
            <a:r>
              <a:rPr lang="el-GR" sz="2000" b="1" dirty="0" smtClean="0"/>
              <a:t>σε + </a:t>
            </a:r>
            <a:r>
              <a:rPr lang="el-GR" sz="2000" b="1" u="sng" dirty="0" smtClean="0"/>
              <a:t>τόπο</a:t>
            </a:r>
            <a:r>
              <a:rPr lang="en-US" sz="2000" b="1" u="sng" dirty="0" smtClean="0"/>
              <a:t> </a:t>
            </a:r>
            <a:r>
              <a:rPr lang="el-GR" sz="2000" b="1" u="sng" dirty="0" smtClean="0"/>
              <a:t>/</a:t>
            </a:r>
            <a:r>
              <a:rPr lang="en-US" sz="2000" b="1" u="sng" dirty="0" smtClean="0"/>
              <a:t> </a:t>
            </a:r>
            <a:r>
              <a:rPr lang="el-GR" sz="2000" b="1" u="sng" dirty="0" smtClean="0"/>
              <a:t>κατεύθυνση τόπος</a:t>
            </a:r>
            <a:r>
              <a:rPr lang="el-GR" sz="2000" b="1" dirty="0" smtClean="0"/>
              <a:t>:</a:t>
            </a:r>
            <a:r>
              <a:rPr lang="el-GR" sz="2000" dirty="0" smtClean="0"/>
              <a:t> στην άμμο, στο έδαφος, στο διάδρομο</a:t>
            </a:r>
            <a:r>
              <a:rPr lang="en-US" sz="2000" dirty="0" smtClean="0"/>
              <a:t> </a:t>
            </a:r>
            <a:r>
              <a:rPr lang="el-GR" sz="2000" dirty="0" smtClean="0"/>
              <a:t>κ.τ.λ.</a:t>
            </a:r>
          </a:p>
          <a:p>
            <a:pPr>
              <a:buFont typeface="Wingdings 3" pitchFamily="18" charset="2"/>
              <a:buNone/>
            </a:pPr>
            <a:r>
              <a:rPr lang="el-GR" sz="2000" b="1" dirty="0" smtClean="0"/>
              <a:t>2.</a:t>
            </a:r>
            <a:r>
              <a:rPr lang="el-GR" sz="2000" dirty="0" smtClean="0"/>
              <a:t>δηλώνεται ταυτόχρονα </a:t>
            </a:r>
            <a:r>
              <a:rPr lang="el-GR" sz="2000" b="1" dirty="0" smtClean="0"/>
              <a:t>αφετηρία</a:t>
            </a:r>
            <a:r>
              <a:rPr lang="el-GR" sz="2000" b="1" dirty="0" smtClean="0">
                <a:latin typeface="Arial" charset="0"/>
              </a:rPr>
              <a:t> </a:t>
            </a:r>
            <a:r>
              <a:rPr lang="el-GR" sz="2000" b="1" dirty="0" smtClean="0"/>
              <a:t>και προορισμός</a:t>
            </a:r>
            <a:r>
              <a:rPr lang="en-US" sz="2000" b="1" dirty="0" smtClean="0"/>
              <a:t>:</a:t>
            </a:r>
          </a:p>
          <a:p>
            <a:pPr marL="396000">
              <a:buNone/>
            </a:pPr>
            <a:r>
              <a:rPr lang="en-US" sz="1600" i="1" dirty="0" smtClean="0">
                <a:latin typeface="Arial" charset="0"/>
              </a:rPr>
              <a:t>&lt;</a:t>
            </a:r>
            <a:r>
              <a:rPr lang="el-GR" sz="1600" i="1" dirty="0" smtClean="0">
                <a:latin typeface="Arial" charset="0"/>
              </a:rPr>
              <a:t>Πίστευαν πως οι δυο θάλασσες είχαν διαφορά στάθμης και νόμιζαν πως τα νερά του Κορινθιακού Θα έπνιγαν τα νησιά του Σαρωνικού, την Αίγινα, τον Πόρο και τ' άλλα. - Εγώ διάβασα, πετάχτηκε ο Νώντας, πως ο Περίανδρος, ο τύραννος της αρχαίας Κορίνθου, άνοιξε ένα δρόμο που πάνω του έσερναν τα πλοία </a:t>
            </a:r>
            <a:r>
              <a:rPr lang="el-GR" sz="1600" b="1" i="1" dirty="0" smtClean="0">
                <a:latin typeface="Arial" charset="0"/>
              </a:rPr>
              <a:t>από τη μια θάλασσα στην άλλη</a:t>
            </a:r>
            <a:r>
              <a:rPr lang="el-GR" sz="1600" i="1" dirty="0" smtClean="0">
                <a:latin typeface="Arial" charset="0"/>
              </a:rPr>
              <a:t>.</a:t>
            </a:r>
            <a:r>
              <a:rPr lang="en-US" sz="1600" i="1" dirty="0" smtClean="0">
                <a:latin typeface="Arial" charset="0"/>
              </a:rPr>
              <a:t>&gt;</a:t>
            </a:r>
            <a:endParaRPr lang="el-GR" sz="1800" i="1" dirty="0" smtClean="0">
              <a:latin typeface="Arial" charset="0"/>
            </a:endParaRPr>
          </a:p>
          <a:p>
            <a:pPr>
              <a:buFont typeface="Wingdings 3" pitchFamily="18" charset="2"/>
              <a:buNone/>
            </a:pPr>
            <a:r>
              <a:rPr lang="en-US" sz="1800" b="1" dirty="0" smtClean="0"/>
              <a:t>3.</a:t>
            </a:r>
            <a:r>
              <a:rPr lang="el-GR" sz="1800" dirty="0" smtClean="0"/>
              <a:t>Δηλώνεται</a:t>
            </a:r>
            <a:r>
              <a:rPr lang="el-GR" sz="1800" dirty="0" smtClean="0">
                <a:latin typeface="Arial" charset="0"/>
              </a:rPr>
              <a:t> </a:t>
            </a:r>
            <a:r>
              <a:rPr lang="el-GR" sz="1800" b="1" dirty="0" smtClean="0">
                <a:latin typeface="Arial" charset="0"/>
              </a:rPr>
              <a:t>η διαδρομή</a:t>
            </a:r>
            <a:r>
              <a:rPr lang="el-GR" sz="1800" dirty="0" smtClean="0"/>
              <a:t>:</a:t>
            </a:r>
          </a:p>
          <a:p>
            <a:pPr>
              <a:buFont typeface="Arial" charset="0"/>
              <a:buChar char="•"/>
            </a:pPr>
            <a:r>
              <a:rPr lang="el-GR" sz="1800" b="1" dirty="0" smtClean="0"/>
              <a:t>επιρρήματα γύρω, δίπλα σε, δεξιά, έξω από , πάνω από, πάνω σε</a:t>
            </a:r>
            <a:r>
              <a:rPr lang="el-GR" sz="1800" dirty="0" smtClean="0"/>
              <a:t> </a:t>
            </a:r>
          </a:p>
          <a:p>
            <a:pPr marL="396000">
              <a:buFont typeface="Wingdings 3" pitchFamily="18" charset="2"/>
              <a:buNone/>
            </a:pPr>
            <a:r>
              <a:rPr lang="en-US" sz="1800" i="1" dirty="0" smtClean="0"/>
              <a:t>&lt;</a:t>
            </a:r>
            <a:r>
              <a:rPr lang="el-GR" sz="1800" i="1" dirty="0" smtClean="0"/>
              <a:t>Ονομάστηκε αχίλλειος, γιατί από εκεί κρέμασε ο Αχιλλέας τον Έκτορα για να τον σύρει με το άρμα του </a:t>
            </a:r>
            <a:r>
              <a:rPr lang="el-GR" sz="1800" b="1" i="1" dirty="0" smtClean="0"/>
              <a:t>γύρω από την Τροία.</a:t>
            </a:r>
            <a:r>
              <a:rPr lang="el-GR" sz="1800" i="1" dirty="0" smtClean="0"/>
              <a:t> </a:t>
            </a:r>
            <a:r>
              <a:rPr lang="en-US" sz="1800" i="1" dirty="0" smtClean="0"/>
              <a:t>&gt;</a:t>
            </a:r>
          </a:p>
          <a:p>
            <a:pPr>
              <a:buFont typeface="Wingdings 3" pitchFamily="18" charset="2"/>
              <a:buNone/>
            </a:pPr>
            <a:r>
              <a:rPr lang="en-US" sz="1800" b="1" dirty="0" smtClean="0"/>
              <a:t>4</a:t>
            </a:r>
            <a:r>
              <a:rPr lang="en-US" sz="1800" dirty="0" smtClean="0"/>
              <a:t>.</a:t>
            </a:r>
            <a:r>
              <a:rPr lang="el-GR" sz="1800" dirty="0" smtClean="0"/>
              <a:t>δηλώνεται μόνο το σημείο</a:t>
            </a:r>
            <a:r>
              <a:rPr lang="el-GR" sz="1800" b="1" dirty="0" smtClean="0"/>
              <a:t> έναρξης/αφετηρία της κίνησης</a:t>
            </a:r>
            <a:r>
              <a:rPr lang="en-US" sz="1800" b="1" dirty="0" smtClean="0"/>
              <a:t>:</a:t>
            </a:r>
          </a:p>
          <a:p>
            <a:pPr marL="396000">
              <a:buFont typeface="Wingdings 3" pitchFamily="18" charset="2"/>
              <a:buNone/>
            </a:pPr>
            <a:r>
              <a:rPr lang="en-US" sz="1800" i="1" dirty="0" smtClean="0"/>
              <a:t>&lt;</a:t>
            </a:r>
            <a:r>
              <a:rPr lang="el-GR" sz="1800" i="1" dirty="0" smtClean="0"/>
              <a:t> Τρόμαξα και τράβηξα το μπουκάλι </a:t>
            </a:r>
            <a:r>
              <a:rPr lang="el-GR" sz="1800" b="1" i="1" dirty="0" smtClean="0"/>
              <a:t>από μπροστά μου</a:t>
            </a:r>
            <a:r>
              <a:rPr lang="el-GR" sz="1800" i="1" dirty="0" smtClean="0"/>
              <a:t>.</a:t>
            </a:r>
            <a:r>
              <a:rPr lang="el-GR" sz="1800" dirty="0" smtClean="0"/>
              <a:t> </a:t>
            </a:r>
            <a:r>
              <a:rPr lang="en-US" sz="1800" dirty="0" smtClean="0"/>
              <a:t>&gt;</a:t>
            </a:r>
            <a:endParaRPr lang="el-GR" sz="1800" dirty="0" smtClean="0"/>
          </a:p>
          <a:p>
            <a:pPr>
              <a:buFont typeface="Wingdings 3" pitchFamily="18" charset="2"/>
              <a:buNone/>
            </a:pPr>
            <a:endParaRPr lang="el-GR"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8229600" cy="755650"/>
          </a:xfrm>
        </p:spPr>
        <p:txBody>
          <a:bodyPr>
            <a:normAutofit/>
          </a:bodyPr>
          <a:lstStyle/>
          <a:p>
            <a:pPr fontAlgn="auto">
              <a:spcAft>
                <a:spcPts val="0"/>
              </a:spcAft>
              <a:defRPr/>
            </a:pPr>
            <a:r>
              <a:rPr lang="el-GR" sz="4000" b="1" dirty="0" smtClean="0">
                <a:solidFill>
                  <a:schemeClr val="tx1">
                    <a:lumMod val="95000"/>
                    <a:lumOff val="5000"/>
                  </a:schemeClr>
                </a:solidFill>
              </a:rPr>
              <a:t>Δύναμη</a:t>
            </a:r>
            <a:endParaRPr lang="el-GR" sz="4000" b="1" dirty="0">
              <a:solidFill>
                <a:schemeClr val="tx1">
                  <a:lumMod val="95000"/>
                  <a:lumOff val="5000"/>
                </a:schemeClr>
              </a:solidFill>
            </a:endParaRPr>
          </a:p>
        </p:txBody>
      </p:sp>
      <p:graphicFrame>
        <p:nvGraphicFramePr>
          <p:cNvPr id="6" name="Θέση περιεχομένου 5"/>
          <p:cNvGraphicFramePr>
            <a:graphicFrameLocks noGrp="1"/>
          </p:cNvGraphicFramePr>
          <p:nvPr>
            <p:ph sz="quarter" idx="1"/>
          </p:nvPr>
        </p:nvGraphicFramePr>
        <p:xfrm>
          <a:off x="468312" y="980729"/>
          <a:ext cx="7560071" cy="4683632"/>
        </p:xfrm>
        <a:graphic>
          <a:graphicData uri="http://schemas.openxmlformats.org/drawingml/2006/table">
            <a:tbl>
              <a:tblPr firstRow="1" firstCol="1" bandRow="1">
                <a:tableStyleId>{5C22544A-7EE6-4342-B048-85BDC9FD1C3A}</a:tableStyleId>
              </a:tblPr>
              <a:tblGrid>
                <a:gridCol w="1109097"/>
                <a:gridCol w="1393068"/>
                <a:gridCol w="1513621"/>
                <a:gridCol w="1138566"/>
                <a:gridCol w="1139458"/>
                <a:gridCol w="1266261"/>
              </a:tblGrid>
              <a:tr h="2227594">
                <a:tc>
                  <a:txBody>
                    <a:bodyPr/>
                    <a:lstStyle/>
                    <a:p>
                      <a:pPr algn="l">
                        <a:spcAft>
                          <a:spcPts val="0"/>
                        </a:spcAft>
                      </a:pPr>
                      <a:r>
                        <a:rPr lang="el-GR" sz="2400" dirty="0">
                          <a:effectLst/>
                        </a:rPr>
                        <a:t>Δύναμη</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1-πολύ μαλακά/απαλά</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2-μαλακά/απαλά</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3-δυνατά</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4-με όλη την δύναμη</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Σύνολο</a:t>
                      </a:r>
                      <a:endParaRPr lang="el-GR" sz="2400" dirty="0">
                        <a:effectLst/>
                        <a:latin typeface="Times New Roman"/>
                        <a:ea typeface="Times New Roman"/>
                        <a:cs typeface="Times New Roman"/>
                      </a:endParaRPr>
                    </a:p>
                  </a:txBody>
                  <a:tcPr marL="68580" marR="68580" marT="0" marB="0"/>
                </a:tc>
              </a:tr>
              <a:tr h="862232">
                <a:tc>
                  <a:txBody>
                    <a:bodyPr/>
                    <a:lstStyle/>
                    <a:p>
                      <a:pPr algn="l">
                        <a:spcAft>
                          <a:spcPts val="0"/>
                        </a:spcAft>
                      </a:pPr>
                      <a:r>
                        <a:rPr lang="el-GR" sz="2400" dirty="0">
                          <a:effectLst/>
                        </a:rPr>
                        <a:t>τραβώ</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0</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6</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6</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3</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b="1" dirty="0">
                          <a:effectLst/>
                        </a:rPr>
                        <a:t>15</a:t>
                      </a:r>
                      <a:endParaRPr lang="el-GR" sz="2400" b="1" dirty="0">
                        <a:effectLst/>
                        <a:latin typeface="Times New Roman"/>
                        <a:ea typeface="Times New Roman"/>
                        <a:cs typeface="Times New Roman"/>
                      </a:endParaRPr>
                    </a:p>
                  </a:txBody>
                  <a:tcPr marL="68580" marR="68580" marT="0" marB="0"/>
                </a:tc>
              </a:tr>
              <a:tr h="862232">
                <a:tc>
                  <a:txBody>
                    <a:bodyPr/>
                    <a:lstStyle/>
                    <a:p>
                      <a:pPr algn="l">
                        <a:spcAft>
                          <a:spcPts val="0"/>
                        </a:spcAft>
                      </a:pPr>
                      <a:r>
                        <a:rPr lang="el-GR" sz="2400" dirty="0">
                          <a:effectLst/>
                        </a:rPr>
                        <a:t>σέρνω</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0</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2</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1</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1</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4</a:t>
                      </a:r>
                      <a:endParaRPr lang="el-GR" sz="2400" dirty="0">
                        <a:effectLst/>
                        <a:latin typeface="Times New Roman"/>
                        <a:ea typeface="Times New Roman"/>
                        <a:cs typeface="Times New Roman"/>
                      </a:endParaRPr>
                    </a:p>
                  </a:txBody>
                  <a:tcPr marL="68580" marR="68580" marT="0" marB="0"/>
                </a:tc>
              </a:tr>
              <a:tr h="731574">
                <a:tc>
                  <a:txBody>
                    <a:bodyPr/>
                    <a:lstStyle/>
                    <a:p>
                      <a:pPr algn="l">
                        <a:spcAft>
                          <a:spcPts val="0"/>
                        </a:spcAft>
                      </a:pPr>
                      <a:r>
                        <a:rPr lang="el-GR" sz="2400" dirty="0">
                          <a:effectLst/>
                        </a:rPr>
                        <a:t>σπρώχνω</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1</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8</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10</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dirty="0">
                          <a:effectLst/>
                        </a:rPr>
                        <a:t>8</a:t>
                      </a:r>
                      <a:endParaRPr lang="el-GR" sz="2400" dirty="0">
                        <a:effectLst/>
                        <a:latin typeface="Times New Roman"/>
                        <a:ea typeface="Times New Roman"/>
                        <a:cs typeface="Times New Roman"/>
                      </a:endParaRPr>
                    </a:p>
                  </a:txBody>
                  <a:tcPr marL="68580" marR="68580" marT="0" marB="0"/>
                </a:tc>
                <a:tc>
                  <a:txBody>
                    <a:bodyPr/>
                    <a:lstStyle/>
                    <a:p>
                      <a:pPr algn="l">
                        <a:spcAft>
                          <a:spcPts val="0"/>
                        </a:spcAft>
                      </a:pPr>
                      <a:r>
                        <a:rPr lang="el-GR" sz="2400" b="1" dirty="0">
                          <a:effectLst/>
                        </a:rPr>
                        <a:t>27</a:t>
                      </a:r>
                      <a:endParaRPr lang="el-GR" sz="2400" b="1" dirty="0">
                        <a:effectLst/>
                        <a:latin typeface="Times New Roman"/>
                        <a:ea typeface="Times New Roman"/>
                        <a:cs typeface="Times New Roman"/>
                      </a:endParaRPr>
                    </a:p>
                  </a:txBody>
                  <a:tcPr marL="68580" marR="68580" marT="0" marB="0"/>
                </a:tc>
              </a:tr>
            </a:tbl>
          </a:graphicData>
        </a:graphic>
      </p:graphicFrame>
      <p:sp>
        <p:nvSpPr>
          <p:cNvPr id="87079" name="Ορθογώνιο 6"/>
          <p:cNvSpPr>
            <a:spLocks noChangeArrowheads="1"/>
          </p:cNvSpPr>
          <p:nvPr/>
        </p:nvSpPr>
        <p:spPr bwMode="auto">
          <a:xfrm>
            <a:off x="468313" y="5805488"/>
            <a:ext cx="6551612" cy="830262"/>
          </a:xfrm>
          <a:prstGeom prst="rect">
            <a:avLst/>
          </a:prstGeom>
          <a:noFill/>
          <a:ln w="9525">
            <a:noFill/>
            <a:miter lim="800000"/>
            <a:headEnd/>
            <a:tailEnd/>
          </a:ln>
        </p:spPr>
        <p:txBody>
          <a:bodyPr>
            <a:spAutoFit/>
          </a:bodyPr>
          <a:lstStyle/>
          <a:p>
            <a:r>
              <a:rPr lang="el-GR" sz="2400" b="1" dirty="0">
                <a:latin typeface="Calibri" pitchFamily="34" charset="0"/>
              </a:rPr>
              <a:t>Πίνακας με διαβάθμιση </a:t>
            </a:r>
            <a:r>
              <a:rPr lang="el-GR" sz="2400" b="1" dirty="0" smtClean="0">
                <a:latin typeface="Calibri" pitchFamily="34" charset="0"/>
              </a:rPr>
              <a:t>της ρητής δήλωσης </a:t>
            </a:r>
            <a:r>
              <a:rPr lang="el-GR" sz="2400" b="1" dirty="0">
                <a:latin typeface="Calibri" pitchFamily="34" charset="0"/>
              </a:rPr>
              <a:t>δύναμης στα </a:t>
            </a:r>
            <a:r>
              <a:rPr lang="el-GR" sz="2400" b="1" dirty="0" smtClean="0">
                <a:latin typeface="Calibri" pitchFamily="34" charset="0"/>
              </a:rPr>
              <a:t>δεδομένα.</a:t>
            </a:r>
            <a:endParaRPr lang="el-GR" sz="2400" dirty="0">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Τίτλος 1"/>
          <p:cNvSpPr>
            <a:spLocks noGrp="1"/>
          </p:cNvSpPr>
          <p:nvPr>
            <p:ph type="title"/>
          </p:nvPr>
        </p:nvSpPr>
        <p:spPr>
          <a:xfrm>
            <a:off x="323850" y="0"/>
            <a:ext cx="8280400" cy="1143000"/>
          </a:xfrm>
        </p:spPr>
        <p:txBody>
          <a:bodyPr/>
          <a:lstStyle/>
          <a:p>
            <a:r>
              <a:rPr lang="el-GR" sz="4000" b="1" dirty="0" smtClean="0">
                <a:solidFill>
                  <a:schemeClr val="tx1"/>
                </a:solidFill>
                <a:latin typeface="Calibri" pitchFamily="34" charset="0"/>
              </a:rPr>
              <a:t/>
            </a:r>
            <a:br>
              <a:rPr lang="el-GR" sz="4000" b="1" dirty="0" smtClean="0">
                <a:solidFill>
                  <a:schemeClr val="tx1"/>
                </a:solidFill>
                <a:latin typeface="Calibri" pitchFamily="34" charset="0"/>
              </a:rPr>
            </a:br>
            <a:r>
              <a:rPr lang="el-GR" sz="4000" b="1" dirty="0" smtClean="0">
                <a:solidFill>
                  <a:schemeClr val="tx1"/>
                </a:solidFill>
                <a:latin typeface="Calibri" pitchFamily="34" charset="0"/>
              </a:rPr>
              <a:t>Κωδικοποίηση της κίνησης </a:t>
            </a:r>
            <a:br>
              <a:rPr lang="el-GR" sz="4000" b="1" dirty="0" smtClean="0">
                <a:solidFill>
                  <a:schemeClr val="tx1"/>
                </a:solidFill>
                <a:latin typeface="Calibri" pitchFamily="34" charset="0"/>
              </a:rPr>
            </a:br>
            <a:r>
              <a:rPr lang="el-GR" sz="4000" b="1" dirty="0" smtClean="0">
                <a:solidFill>
                  <a:schemeClr val="tx1"/>
                </a:solidFill>
                <a:latin typeface="Calibri" pitchFamily="34" charset="0"/>
              </a:rPr>
              <a:t>με εικονοποίηση - Τραβώ</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marL="274320" indent="-274320" fontAlgn="auto">
              <a:spcAft>
                <a:spcPts val="0"/>
              </a:spcAft>
              <a:buFont typeface="Wingdings 3"/>
              <a:buChar char=""/>
              <a:defRPr/>
            </a:pPr>
            <a:endParaRPr lang="el-GR" b="1" dirty="0" smtClean="0"/>
          </a:p>
          <a:p>
            <a:pPr marL="274320" indent="-274320" fontAlgn="auto">
              <a:spcAft>
                <a:spcPts val="0"/>
              </a:spcAft>
              <a:buFont typeface="Wingdings 3"/>
              <a:buChar char=""/>
              <a:defRPr/>
            </a:pPr>
            <a:r>
              <a:rPr lang="el-GR" b="1" dirty="0" smtClean="0"/>
              <a:t> </a:t>
            </a:r>
            <a:r>
              <a:rPr lang="el-GR" b="1" dirty="0"/>
              <a:t>κωδικοποίηση κίνησης στο </a:t>
            </a:r>
            <a:r>
              <a:rPr lang="el-GR" b="1" dirty="0" smtClean="0"/>
              <a:t>τραβώ </a:t>
            </a:r>
            <a:endParaRPr lang="el-GR" dirty="0"/>
          </a:p>
          <a:p>
            <a:pPr marL="0" indent="0" fontAlgn="auto">
              <a:spcAft>
                <a:spcPts val="0"/>
              </a:spcAft>
              <a:buFont typeface="Wingdings 3"/>
              <a:buNone/>
              <a:defRPr/>
            </a:pPr>
            <a:r>
              <a:rPr lang="en-US" dirty="0" smtClean="0"/>
              <a:t>   </a:t>
            </a:r>
            <a:r>
              <a:rPr lang="el-GR" dirty="0" smtClean="0"/>
              <a:t>1</a:t>
            </a:r>
            <a:r>
              <a:rPr lang="el-GR" dirty="0"/>
              <a:t>: τραβάω οριζόντια (Χ) με χέρι / πόδι</a:t>
            </a:r>
          </a:p>
          <a:p>
            <a:pPr marL="0" indent="0" fontAlgn="auto">
              <a:spcAft>
                <a:spcPts val="0"/>
              </a:spcAft>
              <a:buFont typeface="Wingdings 3"/>
              <a:buNone/>
              <a:defRPr/>
            </a:pPr>
            <a:r>
              <a:rPr lang="en-US" dirty="0" smtClean="0"/>
              <a:t>   </a:t>
            </a:r>
            <a:r>
              <a:rPr lang="el-GR" dirty="0" smtClean="0"/>
              <a:t>2</a:t>
            </a:r>
            <a:r>
              <a:rPr lang="el-GR" dirty="0"/>
              <a:t>: τραβάω κατακόρυφα (Ζ) με χέρι / πόδι</a:t>
            </a:r>
          </a:p>
          <a:p>
            <a:pPr marL="0" indent="0" fontAlgn="auto">
              <a:spcAft>
                <a:spcPts val="0"/>
              </a:spcAft>
              <a:buFont typeface="Wingdings 3"/>
              <a:buNone/>
              <a:defRPr/>
            </a:pPr>
            <a:r>
              <a:rPr lang="en-US" dirty="0" smtClean="0"/>
              <a:t>   </a:t>
            </a:r>
            <a:r>
              <a:rPr lang="el-GR" dirty="0" smtClean="0"/>
              <a:t>3</a:t>
            </a:r>
            <a:r>
              <a:rPr lang="el-GR" dirty="0"/>
              <a:t>: τραβάω κατακόρυφα και οριζόντια (</a:t>
            </a:r>
            <a:r>
              <a:rPr lang="el-GR" dirty="0" smtClean="0"/>
              <a:t>Χ-Υ-Ζ) </a:t>
            </a:r>
            <a:r>
              <a:rPr lang="el-GR" dirty="0"/>
              <a:t>με χέρι / </a:t>
            </a:r>
            <a:r>
              <a:rPr lang="en-US" dirty="0" smtClean="0"/>
              <a:t> </a:t>
            </a:r>
          </a:p>
          <a:p>
            <a:pPr marL="0" indent="0" fontAlgn="auto">
              <a:spcAft>
                <a:spcPts val="0"/>
              </a:spcAft>
              <a:buFont typeface="Wingdings 3"/>
              <a:buNone/>
              <a:defRPr/>
            </a:pPr>
            <a:r>
              <a:rPr lang="en-US" dirty="0" smtClean="0"/>
              <a:t>      </a:t>
            </a:r>
            <a:r>
              <a:rPr lang="el-GR" dirty="0" smtClean="0"/>
              <a:t>πόδι </a:t>
            </a:r>
            <a:r>
              <a:rPr lang="el-GR" dirty="0"/>
              <a:t>(3+ βαθμοί ελευθερίας)</a:t>
            </a:r>
          </a:p>
          <a:p>
            <a:pPr marL="0" indent="0" fontAlgn="auto">
              <a:spcAft>
                <a:spcPts val="0"/>
              </a:spcAft>
              <a:buFont typeface="Wingdings 3"/>
              <a:buNone/>
              <a:defRPr/>
            </a:pPr>
            <a:r>
              <a:rPr lang="en-US" dirty="0" smtClean="0"/>
              <a:t>   </a:t>
            </a:r>
            <a:r>
              <a:rPr lang="el-GR" dirty="0" smtClean="0"/>
              <a:t>4</a:t>
            </a:r>
            <a:r>
              <a:rPr lang="el-GR" dirty="0"/>
              <a:t>: τραβάω (όντας) ξαπλωμένος / οριζοντιωμένος </a:t>
            </a:r>
            <a:endParaRPr lang="en-US" dirty="0" smtClean="0"/>
          </a:p>
          <a:p>
            <a:pPr marL="0" indent="0" fontAlgn="auto">
              <a:spcAft>
                <a:spcPts val="0"/>
              </a:spcAft>
              <a:buFont typeface="Wingdings 3"/>
              <a:buNone/>
              <a:defRPr/>
            </a:pPr>
            <a:r>
              <a:rPr lang="en-US" dirty="0"/>
              <a:t> </a:t>
            </a:r>
            <a:r>
              <a:rPr lang="en-US" dirty="0" smtClean="0"/>
              <a:t>   </a:t>
            </a:r>
            <a:r>
              <a:rPr lang="el-GR" dirty="0" smtClean="0"/>
              <a:t>οριζόντια </a:t>
            </a:r>
            <a:r>
              <a:rPr lang="el-GR" dirty="0"/>
              <a:t>(Χ) με χέρι / πόδι</a:t>
            </a:r>
          </a:p>
          <a:p>
            <a:pPr marL="0" indent="0" fontAlgn="auto">
              <a:spcAft>
                <a:spcPts val="0"/>
              </a:spcAft>
              <a:buFont typeface="Wingdings 3"/>
              <a:buNone/>
              <a:defRPr/>
            </a:pPr>
            <a:r>
              <a:rPr lang="en-US" dirty="0" smtClean="0"/>
              <a:t>   </a:t>
            </a:r>
            <a:r>
              <a:rPr lang="el-GR" dirty="0" smtClean="0"/>
              <a:t>5</a:t>
            </a:r>
            <a:r>
              <a:rPr lang="el-GR" dirty="0"/>
              <a:t>: τραβάω </a:t>
            </a:r>
            <a:r>
              <a:rPr lang="el-GR" dirty="0" smtClean="0"/>
              <a:t>(τραβιέμαι με) όλο το </a:t>
            </a:r>
            <a:r>
              <a:rPr lang="el-GR" dirty="0"/>
              <a:t>σώμα </a:t>
            </a:r>
          </a:p>
          <a:p>
            <a:pPr marL="274320" indent="-274320" fontAlgn="auto">
              <a:spcAft>
                <a:spcPts val="0"/>
              </a:spcAft>
              <a:buFont typeface="Wingdings 3"/>
              <a:buChar char=""/>
              <a:defRPr/>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D0D0D"/>
                </a:solidFill>
                <a:latin typeface="Calibri" pitchFamily="34" charset="0"/>
              </a:rPr>
              <a:t>Αντικείμενο μελέτης</a:t>
            </a:r>
          </a:p>
        </p:txBody>
      </p:sp>
      <p:sp>
        <p:nvSpPr>
          <p:cNvPr id="5" name="Θέση περιεχομένου 4"/>
          <p:cNvSpPr>
            <a:spLocks noGrp="1"/>
          </p:cNvSpPr>
          <p:nvPr>
            <p:ph sz="quarter" idx="1"/>
          </p:nvPr>
        </p:nvSpPr>
        <p:spPr>
          <a:xfrm>
            <a:off x="457200" y="1219200"/>
            <a:ext cx="8229600" cy="4937125"/>
          </a:xfrm>
        </p:spPr>
        <p:txBody>
          <a:bodyPr/>
          <a:lstStyle/>
          <a:p>
            <a:r>
              <a:rPr lang="el-GR" sz="2400" dirty="0" smtClean="0"/>
              <a:t>Στην παρούσα μελέτη, επιλέξαμε να εξετάσουμε τέσσερα </a:t>
            </a:r>
            <a:r>
              <a:rPr lang="el-GR" sz="2400" b="1" dirty="0" smtClean="0"/>
              <a:t>ρήματα τρόπου </a:t>
            </a:r>
            <a:r>
              <a:rPr lang="el-GR" sz="2400" dirty="0" smtClean="0"/>
              <a:t>που συνδέονται με την </a:t>
            </a:r>
            <a:r>
              <a:rPr lang="el-GR" sz="2400" b="1" dirty="0" smtClean="0"/>
              <a:t>κίνηση </a:t>
            </a:r>
            <a:r>
              <a:rPr lang="el-GR" sz="2400" dirty="0" smtClean="0"/>
              <a:t>στα νεοελληνικά. Συγκεκριμένα, ακολουθώντας μια σειρά χαρακτηριστικών τα οποία αναλύονται διεξοδικά παρακάτω επιλέξαμε τα ρήματα </a:t>
            </a:r>
            <a:r>
              <a:rPr lang="el-GR" sz="2400" b="1" dirty="0" smtClean="0"/>
              <a:t>κουβαλάω, τραβάω</a:t>
            </a:r>
            <a:r>
              <a:rPr lang="el-GR" sz="2400" dirty="0" smtClean="0"/>
              <a:t>, </a:t>
            </a:r>
            <a:r>
              <a:rPr lang="el-GR" sz="2400" b="1" dirty="0" smtClean="0"/>
              <a:t>σέρνω</a:t>
            </a:r>
            <a:r>
              <a:rPr lang="en-US" sz="2400" b="1" dirty="0" smtClean="0"/>
              <a:t>/</a:t>
            </a:r>
            <a:r>
              <a:rPr lang="el-GR" sz="2400" b="1" dirty="0" smtClean="0"/>
              <a:t>σύρω </a:t>
            </a:r>
            <a:r>
              <a:rPr lang="el-GR" sz="2400" dirty="0" smtClean="0"/>
              <a:t>και </a:t>
            </a:r>
            <a:r>
              <a:rPr lang="el-GR" sz="2400" b="1" dirty="0" smtClean="0"/>
              <a:t>σπρώχνω</a:t>
            </a:r>
            <a:r>
              <a:rPr lang="el-GR" sz="2400" dirty="0" smtClean="0"/>
              <a:t> προκειμένου να δούμε σε πρώτο στάδιο τις γλωσσικές επιλογές του κάθε ρήματος στον γραπτό λόγο τόσο σε συντακτικό όσο και σε σημασιολογικό επίπεδο, και στην συνέχεια να επιχειρήσουμε την ομαδοποίησή τους ακολουθώντας μια σειρά παραμέτρων.</a:t>
            </a:r>
          </a:p>
          <a:p>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smtClean="0">
                <a:solidFill>
                  <a:srgbClr val="0D0D0D"/>
                </a:solidFill>
                <a:latin typeface="Calibri" pitchFamily="34" charset="0"/>
              </a:rPr>
              <a:t>Κωδικοποίηση της κίνησης με εικονοποίηση - Σπρώχνω και Σέρνω</a:t>
            </a:r>
          </a:p>
        </p:txBody>
      </p:sp>
      <p:sp>
        <p:nvSpPr>
          <p:cNvPr id="91138" name="Θέση περιεχομένου 2"/>
          <p:cNvSpPr>
            <a:spLocks noGrp="1"/>
          </p:cNvSpPr>
          <p:nvPr>
            <p:ph sz="quarter" idx="1"/>
          </p:nvPr>
        </p:nvSpPr>
        <p:spPr>
          <a:xfrm>
            <a:off x="457200" y="1219200"/>
            <a:ext cx="8229600" cy="4937125"/>
          </a:xfrm>
        </p:spPr>
        <p:txBody>
          <a:bodyPr/>
          <a:lstStyle/>
          <a:p>
            <a:pPr marL="0" indent="0">
              <a:buFont typeface="Wingdings 3" pitchFamily="18" charset="2"/>
              <a:buNone/>
            </a:pPr>
            <a:r>
              <a:rPr lang="el-GR" b="1" dirty="0" smtClean="0"/>
              <a:t>κωδικοποίηση κίνησης στο σπρώχνω </a:t>
            </a:r>
            <a:endParaRPr lang="el-GR" dirty="0" smtClean="0"/>
          </a:p>
          <a:p>
            <a:pPr marL="0" indent="0">
              <a:buFont typeface="Wingdings 3" pitchFamily="18" charset="2"/>
              <a:buNone/>
            </a:pPr>
            <a:r>
              <a:rPr lang="el-GR" dirty="0" smtClean="0"/>
              <a:t>1: σπρώχνω οριζόντια (Χ) με χέρι / πόδι</a:t>
            </a:r>
          </a:p>
          <a:p>
            <a:pPr marL="0" indent="0">
              <a:buFont typeface="Wingdings 3" pitchFamily="18" charset="2"/>
              <a:buNone/>
            </a:pPr>
            <a:r>
              <a:rPr lang="el-GR" dirty="0" smtClean="0"/>
              <a:t>2: σπρώχνω κατακόρυφα (Ζ) με χέρι / πόδι</a:t>
            </a:r>
          </a:p>
          <a:p>
            <a:pPr marL="0" indent="0">
              <a:buFont typeface="Wingdings 3" pitchFamily="18" charset="2"/>
              <a:buNone/>
            </a:pPr>
            <a:r>
              <a:rPr lang="el-GR" dirty="0" smtClean="0"/>
              <a:t>5: σπρώχνω / σπρώχνομαι με το σώμα</a:t>
            </a:r>
          </a:p>
          <a:p>
            <a:pPr marL="0" indent="0">
              <a:buFont typeface="Wingdings 3" pitchFamily="18" charset="2"/>
              <a:buNone/>
            </a:pPr>
            <a:endParaRPr lang="el-GR" dirty="0" smtClean="0"/>
          </a:p>
          <a:p>
            <a:pPr marL="0" indent="0">
              <a:buFont typeface="Wingdings 3" pitchFamily="18" charset="2"/>
              <a:buNone/>
            </a:pPr>
            <a:r>
              <a:rPr lang="el-GR" b="1" dirty="0" smtClean="0"/>
              <a:t>κωδικοποίηση κίνησης στο σέρνω</a:t>
            </a:r>
          </a:p>
          <a:p>
            <a:pPr marL="0" indent="0">
              <a:buFont typeface="Wingdings 3" pitchFamily="18" charset="2"/>
              <a:buNone/>
            </a:pPr>
            <a:r>
              <a:rPr lang="el-GR" dirty="0" smtClean="0"/>
              <a:t>2</a:t>
            </a:r>
            <a:r>
              <a:rPr lang="en-US" dirty="0" smtClean="0"/>
              <a:t>: </a:t>
            </a:r>
            <a:r>
              <a:rPr lang="el-GR" dirty="0" smtClean="0"/>
              <a:t>σέρνω κατακόρυφα (Χ) με χέρι/ πόδι</a:t>
            </a:r>
          </a:p>
          <a:p>
            <a:pPr marL="0" indent="0">
              <a:buFont typeface="Wingdings 3" pitchFamily="18" charset="2"/>
              <a:buNone/>
            </a:pPr>
            <a:r>
              <a:rPr lang="el-GR" dirty="0" smtClean="0"/>
              <a:t>4</a:t>
            </a:r>
            <a:r>
              <a:rPr lang="en-US" dirty="0" smtClean="0"/>
              <a:t>: </a:t>
            </a:r>
            <a:r>
              <a:rPr lang="el-GR" dirty="0" smtClean="0"/>
              <a:t> σέρνω (όντας) ξαπλωμένος / οριζοντιωμένος </a:t>
            </a:r>
            <a:endParaRPr lang="en-US" dirty="0" smtClean="0"/>
          </a:p>
          <a:p>
            <a:pPr marL="0" indent="0">
              <a:buFont typeface="Wingdings 3" pitchFamily="18" charset="2"/>
              <a:buNone/>
            </a:pPr>
            <a:r>
              <a:rPr lang="en-US" dirty="0" smtClean="0"/>
              <a:t>    </a:t>
            </a:r>
            <a:r>
              <a:rPr lang="el-GR" dirty="0" smtClean="0"/>
              <a:t>οριζόντια (Χ) με χέρι / πόδι</a:t>
            </a:r>
          </a:p>
          <a:p>
            <a:pPr marL="0" indent="0">
              <a:buFont typeface="Wingdings 3" pitchFamily="18" charset="2"/>
              <a:buNone/>
            </a:pPr>
            <a:r>
              <a:rPr lang="el-GR" dirty="0" smtClean="0"/>
              <a:t>5</a:t>
            </a:r>
            <a:r>
              <a:rPr lang="en-US" dirty="0" smtClean="0"/>
              <a:t>: </a:t>
            </a:r>
            <a:r>
              <a:rPr lang="el-GR" dirty="0" smtClean="0"/>
              <a:t> σέρνω /σέρνομαι  με το σώμα </a:t>
            </a:r>
          </a:p>
          <a:p>
            <a:pPr marL="0" indent="0">
              <a:buFont typeface="Wingdings 3" pitchFamily="18" charset="2"/>
              <a:buNone/>
            </a:pPr>
            <a:endParaRPr lang="el-G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101B1D"/>
                </a:solidFill>
                <a:latin typeface="Calibri" pitchFamily="34" charset="0"/>
              </a:rPr>
              <a:t>Διάρθρωση παρουσίασης</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marL="0" indent="0">
              <a:buClr>
                <a:srgbClr val="727CA3"/>
              </a:buClr>
              <a:buFont typeface="Wingdings 3" pitchFamily="18" charset="2"/>
              <a:buNone/>
            </a:pPr>
            <a:r>
              <a:rPr lang="en-US" sz="2800" dirty="0" smtClean="0">
                <a:solidFill>
                  <a:srgbClr val="FDF0CA"/>
                </a:solidFill>
                <a:latin typeface="Calibri" pitchFamily="34" charset="0"/>
              </a:rPr>
              <a:t>1) </a:t>
            </a:r>
            <a:r>
              <a:rPr lang="el-GR" sz="2800" dirty="0" smtClean="0">
                <a:solidFill>
                  <a:srgbClr val="FDF0CA"/>
                </a:solidFill>
              </a:rPr>
              <a:t>Αντικείμενο διπλωματικής εργασίας</a:t>
            </a:r>
          </a:p>
          <a:p>
            <a:pPr marL="0" indent="0">
              <a:buClr>
                <a:srgbClr val="727CA3"/>
              </a:buClr>
              <a:buFont typeface="Wingdings 3" pitchFamily="18" charset="2"/>
              <a:buNone/>
            </a:pPr>
            <a:r>
              <a:rPr lang="el-GR" sz="2800" dirty="0" smtClean="0">
                <a:solidFill>
                  <a:srgbClr val="FDF0CA"/>
                </a:solidFill>
              </a:rPr>
              <a:t>2) Κίνηση - Γενικά</a:t>
            </a:r>
          </a:p>
          <a:p>
            <a:pPr marL="0" indent="0">
              <a:buClr>
                <a:srgbClr val="727CA3"/>
              </a:buClr>
              <a:buFont typeface="Wingdings 3" pitchFamily="18" charset="2"/>
              <a:buNone/>
            </a:pPr>
            <a:r>
              <a:rPr lang="el-GR" sz="2800" dirty="0" smtClean="0">
                <a:solidFill>
                  <a:srgbClr val="FDF0CA"/>
                </a:solidFill>
              </a:rPr>
              <a:t>3) Κατηγοριοποιήσεις Ρημάτων Κίνησης</a:t>
            </a:r>
          </a:p>
          <a:p>
            <a:pPr marL="0" indent="0">
              <a:buClr>
                <a:srgbClr val="727CA3"/>
              </a:buClr>
              <a:buFont typeface="Wingdings 3" pitchFamily="18" charset="2"/>
              <a:buNone/>
            </a:pPr>
            <a:r>
              <a:rPr lang="el-GR" sz="2800" dirty="0" smtClean="0">
                <a:solidFill>
                  <a:srgbClr val="FDF0CA"/>
                </a:solidFill>
              </a:rPr>
              <a:t>4) Διάκριση Σημασιών - Μεθοδολογία</a:t>
            </a:r>
          </a:p>
          <a:p>
            <a:pPr marL="0" indent="0">
              <a:buClr>
                <a:srgbClr val="727CA3"/>
              </a:buClr>
              <a:buFont typeface="Wingdings 3" pitchFamily="18" charset="2"/>
              <a:buNone/>
            </a:pPr>
            <a:r>
              <a:rPr lang="el-GR" sz="2800" dirty="0" smtClean="0">
                <a:solidFill>
                  <a:srgbClr val="FDF0CA"/>
                </a:solidFill>
              </a:rPr>
              <a:t>5) Αισθησιοκινητικά δεδομένα (κίνηση, δύναμη, 	κωδικοποίηση κίνησης)</a:t>
            </a:r>
          </a:p>
          <a:p>
            <a:pPr marL="0" indent="0">
              <a:buClr>
                <a:srgbClr val="727CA3"/>
              </a:buClr>
              <a:buFont typeface="Wingdings 3" pitchFamily="18" charset="2"/>
              <a:buNone/>
            </a:pPr>
            <a:r>
              <a:rPr lang="el-GR" sz="2800" b="1" dirty="0" smtClean="0">
                <a:solidFill>
                  <a:srgbClr val="000000"/>
                </a:solidFill>
              </a:rPr>
              <a:t>6) Στατιστική ανάλυση</a:t>
            </a:r>
          </a:p>
          <a:p>
            <a:pPr marL="0" indent="0">
              <a:buClr>
                <a:srgbClr val="727CA3"/>
              </a:buClr>
              <a:buNone/>
            </a:pPr>
            <a:r>
              <a:rPr lang="el-GR" sz="2800" dirty="0" smtClean="0">
                <a:solidFill>
                  <a:srgbClr val="000000"/>
                </a:solidFill>
              </a:rPr>
              <a:t>7) Συμπεράσματα - </a:t>
            </a:r>
            <a:r>
              <a:rPr lang="el-GR" sz="2800" dirty="0"/>
              <a:t>Προτάσεις για </a:t>
            </a:r>
            <a:r>
              <a:rPr lang="el-GR" sz="2800" dirty="0" smtClean="0"/>
              <a:t>περαιτέρω </a:t>
            </a:r>
            <a:r>
              <a:rPr lang="el-GR" sz="2800" dirty="0"/>
              <a:t>έρευνα και αξιοποίηση</a:t>
            </a:r>
            <a:endParaRPr lang="el-GR" sz="2800" dirty="0">
              <a:solidFill>
                <a:srgbClr val="FF0000"/>
              </a:solidFill>
            </a:endParaRPr>
          </a:p>
          <a:p>
            <a:pPr marL="0" indent="0">
              <a:buClr>
                <a:srgbClr val="727CA3"/>
              </a:buClr>
              <a:buFont typeface="Wingdings 3" pitchFamily="18" charset="2"/>
              <a:buNone/>
            </a:pPr>
            <a:endParaRPr lang="el-GR" sz="2800" dirty="0" smtClean="0">
              <a:solidFill>
                <a:srgbClr val="FF0000"/>
              </a:solidFill>
            </a:endParaRPr>
          </a:p>
          <a:p>
            <a:pPr marL="0" indent="0"/>
            <a:endParaRPr lang="el-GR"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4209" name="Picture 3"/>
          <p:cNvPicPr>
            <a:picLocks noChangeAspect="1" noChangeArrowheads="1"/>
          </p:cNvPicPr>
          <p:nvPr/>
        </p:nvPicPr>
        <p:blipFill>
          <a:blip r:embed="rId3" cstate="print"/>
          <a:srcRect/>
          <a:stretch>
            <a:fillRect/>
          </a:stretch>
        </p:blipFill>
        <p:spPr bwMode="auto">
          <a:xfrm>
            <a:off x="611188" y="260350"/>
            <a:ext cx="7943850" cy="3686175"/>
          </a:xfrm>
          <a:prstGeom prst="rect">
            <a:avLst/>
          </a:prstGeom>
          <a:noFill/>
          <a:ln w="9525">
            <a:noFill/>
            <a:miter lim="800000"/>
            <a:headEnd/>
            <a:tailEnd/>
          </a:ln>
        </p:spPr>
      </p:pic>
      <p:pic>
        <p:nvPicPr>
          <p:cNvPr id="94210" name="Picture 4"/>
          <p:cNvPicPr>
            <a:picLocks noChangeAspect="1" noChangeArrowheads="1"/>
          </p:cNvPicPr>
          <p:nvPr/>
        </p:nvPicPr>
        <p:blipFill>
          <a:blip r:embed="rId4" cstate="print"/>
          <a:srcRect/>
          <a:stretch>
            <a:fillRect/>
          </a:stretch>
        </p:blipFill>
        <p:spPr bwMode="auto">
          <a:xfrm>
            <a:off x="1068388" y="3951288"/>
            <a:ext cx="7486650" cy="2800350"/>
          </a:xfrm>
          <a:prstGeom prst="rect">
            <a:avLst/>
          </a:prstGeom>
          <a:noFill/>
          <a:ln w="9525">
            <a:noFill/>
            <a:miter lim="800000"/>
            <a:headEnd/>
            <a:tailEnd/>
          </a:ln>
        </p:spPr>
      </p:pic>
      <p:sp>
        <p:nvSpPr>
          <p:cNvPr id="12" name="Έλλειψη 11"/>
          <p:cNvSpPr/>
          <p:nvPr/>
        </p:nvSpPr>
        <p:spPr>
          <a:xfrm>
            <a:off x="2484438" y="4797425"/>
            <a:ext cx="647700"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3" name="Έλλειψη 12"/>
          <p:cNvSpPr/>
          <p:nvPr/>
        </p:nvSpPr>
        <p:spPr>
          <a:xfrm>
            <a:off x="3276600" y="5340350"/>
            <a:ext cx="647700" cy="6810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4" name="Έλλειψη 13"/>
          <p:cNvSpPr/>
          <p:nvPr/>
        </p:nvSpPr>
        <p:spPr>
          <a:xfrm>
            <a:off x="3995738" y="4797425"/>
            <a:ext cx="587375"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5" name="Έλλειψη 14"/>
          <p:cNvSpPr/>
          <p:nvPr/>
        </p:nvSpPr>
        <p:spPr>
          <a:xfrm>
            <a:off x="4805363" y="6021388"/>
            <a:ext cx="630237" cy="5762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6" name="Έλλειψη 15"/>
          <p:cNvSpPr/>
          <p:nvPr/>
        </p:nvSpPr>
        <p:spPr>
          <a:xfrm>
            <a:off x="5435600" y="5516563"/>
            <a:ext cx="792163" cy="4333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7" name="Έλλειψη 16"/>
          <p:cNvSpPr/>
          <p:nvPr/>
        </p:nvSpPr>
        <p:spPr>
          <a:xfrm>
            <a:off x="6227763" y="4149725"/>
            <a:ext cx="792162"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8" name="Έλλειψη 17"/>
          <p:cNvSpPr/>
          <p:nvPr/>
        </p:nvSpPr>
        <p:spPr>
          <a:xfrm>
            <a:off x="7019925" y="5351463"/>
            <a:ext cx="647700" cy="6699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9" name="Έλλειψη 18"/>
          <p:cNvSpPr/>
          <p:nvPr/>
        </p:nvSpPr>
        <p:spPr>
          <a:xfrm>
            <a:off x="7807325" y="5351463"/>
            <a:ext cx="736600" cy="6064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6257" name="Picture 2"/>
          <p:cNvPicPr>
            <a:picLocks noChangeAspect="1" noChangeArrowheads="1"/>
          </p:cNvPicPr>
          <p:nvPr/>
        </p:nvPicPr>
        <p:blipFill>
          <a:blip r:embed="rId2" cstate="print"/>
          <a:srcRect/>
          <a:stretch>
            <a:fillRect/>
          </a:stretch>
        </p:blipFill>
        <p:spPr bwMode="auto">
          <a:xfrm>
            <a:off x="247650" y="188913"/>
            <a:ext cx="8648700" cy="4219575"/>
          </a:xfrm>
          <a:prstGeom prst="rect">
            <a:avLst/>
          </a:prstGeom>
          <a:noFill/>
          <a:ln w="9525">
            <a:noFill/>
            <a:miter lim="800000"/>
            <a:headEnd/>
            <a:tailEnd/>
          </a:ln>
        </p:spPr>
      </p:pic>
      <p:pic>
        <p:nvPicPr>
          <p:cNvPr id="96258" name="Picture 3"/>
          <p:cNvPicPr>
            <a:picLocks noChangeAspect="1" noChangeArrowheads="1"/>
          </p:cNvPicPr>
          <p:nvPr/>
        </p:nvPicPr>
        <p:blipFill>
          <a:blip r:embed="rId3" cstate="print"/>
          <a:srcRect/>
          <a:stretch>
            <a:fillRect/>
          </a:stretch>
        </p:blipFill>
        <p:spPr bwMode="auto">
          <a:xfrm>
            <a:off x="506413" y="4287838"/>
            <a:ext cx="8389937" cy="2570162"/>
          </a:xfrm>
          <a:prstGeom prst="rect">
            <a:avLst/>
          </a:prstGeom>
          <a:noFill/>
          <a:ln w="9525">
            <a:noFill/>
            <a:miter lim="800000"/>
            <a:headEnd/>
            <a:tailEnd/>
          </a:ln>
        </p:spPr>
      </p:pic>
      <p:sp>
        <p:nvSpPr>
          <p:cNvPr id="2" name="Έλλειψη 1"/>
          <p:cNvSpPr/>
          <p:nvPr/>
        </p:nvSpPr>
        <p:spPr>
          <a:xfrm>
            <a:off x="1835150" y="5573713"/>
            <a:ext cx="720725" cy="5921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Έλλειψη 2"/>
          <p:cNvSpPr/>
          <p:nvPr/>
        </p:nvSpPr>
        <p:spPr>
          <a:xfrm>
            <a:off x="7164388" y="4408488"/>
            <a:ext cx="792162" cy="4603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7281" name="Picture 2"/>
          <p:cNvPicPr>
            <a:picLocks noChangeAspect="1" noChangeArrowheads="1"/>
          </p:cNvPicPr>
          <p:nvPr/>
        </p:nvPicPr>
        <p:blipFill>
          <a:blip r:embed="rId3" cstate="print"/>
          <a:srcRect/>
          <a:stretch>
            <a:fillRect/>
          </a:stretch>
        </p:blipFill>
        <p:spPr bwMode="auto">
          <a:xfrm>
            <a:off x="250825" y="420688"/>
            <a:ext cx="8785225" cy="3016250"/>
          </a:xfrm>
          <a:prstGeom prst="rect">
            <a:avLst/>
          </a:prstGeom>
          <a:noFill/>
          <a:ln w="9525">
            <a:noFill/>
            <a:miter lim="800000"/>
            <a:headEnd/>
            <a:tailEnd/>
          </a:ln>
        </p:spPr>
      </p:pic>
      <p:pic>
        <p:nvPicPr>
          <p:cNvPr id="97282" name="Picture 3"/>
          <p:cNvPicPr>
            <a:picLocks noChangeAspect="1" noChangeArrowheads="1"/>
          </p:cNvPicPr>
          <p:nvPr/>
        </p:nvPicPr>
        <p:blipFill>
          <a:blip r:embed="rId4" cstate="print"/>
          <a:srcRect/>
          <a:stretch>
            <a:fillRect/>
          </a:stretch>
        </p:blipFill>
        <p:spPr bwMode="auto">
          <a:xfrm>
            <a:off x="395288" y="3436938"/>
            <a:ext cx="8640762" cy="3421062"/>
          </a:xfrm>
          <a:prstGeom prst="rect">
            <a:avLst/>
          </a:prstGeom>
          <a:noFill/>
          <a:ln w="9525">
            <a:noFill/>
            <a:miter lim="800000"/>
            <a:headEnd/>
            <a:tailEnd/>
          </a:ln>
        </p:spPr>
      </p:pic>
      <p:sp>
        <p:nvSpPr>
          <p:cNvPr id="3" name="Έλλειψη 2"/>
          <p:cNvSpPr/>
          <p:nvPr/>
        </p:nvSpPr>
        <p:spPr>
          <a:xfrm>
            <a:off x="1835150" y="5229225"/>
            <a:ext cx="792163" cy="7921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4" name="Έλλειψη 3"/>
          <p:cNvSpPr/>
          <p:nvPr/>
        </p:nvSpPr>
        <p:spPr>
          <a:xfrm>
            <a:off x="2771775" y="4365625"/>
            <a:ext cx="792163" cy="647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Έλλειψη 4"/>
          <p:cNvSpPr/>
          <p:nvPr/>
        </p:nvSpPr>
        <p:spPr>
          <a:xfrm>
            <a:off x="3563938" y="6021388"/>
            <a:ext cx="863600" cy="7207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7" name="Έλλειψη 6"/>
          <p:cNvSpPr/>
          <p:nvPr/>
        </p:nvSpPr>
        <p:spPr>
          <a:xfrm>
            <a:off x="4427538" y="4365625"/>
            <a:ext cx="936625" cy="647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8" name="Έλλειψη 7"/>
          <p:cNvSpPr/>
          <p:nvPr/>
        </p:nvSpPr>
        <p:spPr>
          <a:xfrm>
            <a:off x="5364163" y="3573463"/>
            <a:ext cx="936625" cy="5762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9" name="Έλλειψη 8"/>
          <p:cNvSpPr/>
          <p:nvPr/>
        </p:nvSpPr>
        <p:spPr>
          <a:xfrm>
            <a:off x="6300788" y="4365625"/>
            <a:ext cx="935037" cy="7810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0" name="Έλλειψη 9"/>
          <p:cNvSpPr/>
          <p:nvPr/>
        </p:nvSpPr>
        <p:spPr>
          <a:xfrm>
            <a:off x="7308850" y="4365625"/>
            <a:ext cx="792163" cy="647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1" name="Έλλειψη 10"/>
          <p:cNvSpPr/>
          <p:nvPr/>
        </p:nvSpPr>
        <p:spPr>
          <a:xfrm>
            <a:off x="8101013" y="4365625"/>
            <a:ext cx="935037" cy="647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Πίνακας 3"/>
          <p:cNvGraphicFramePr>
            <a:graphicFrameLocks noGrp="1"/>
          </p:cNvGraphicFramePr>
          <p:nvPr/>
        </p:nvGraphicFramePr>
        <p:xfrm>
          <a:off x="395536" y="1124744"/>
          <a:ext cx="8352929" cy="5400599"/>
        </p:xfrm>
        <a:graphic>
          <a:graphicData uri="http://schemas.openxmlformats.org/drawingml/2006/table">
            <a:tbl>
              <a:tblPr firstRow="1" firstCol="1" bandRow="1">
                <a:tableStyleId>{5C22544A-7EE6-4342-B048-85BDC9FD1C3A}</a:tableStyleId>
              </a:tblPr>
              <a:tblGrid>
                <a:gridCol w="1800813"/>
                <a:gridCol w="1372159"/>
                <a:gridCol w="1608618"/>
                <a:gridCol w="1962721"/>
                <a:gridCol w="1608618"/>
              </a:tblGrid>
              <a:tr h="927067">
                <a:tc>
                  <a:txBody>
                    <a:bodyPr/>
                    <a:lstStyle/>
                    <a:p>
                      <a:pPr>
                        <a:spcAft>
                          <a:spcPts val="0"/>
                        </a:spcAft>
                      </a:pPr>
                      <a:r>
                        <a:rPr lang="el-GR" sz="2800" dirty="0">
                          <a:effectLst/>
                        </a:rPr>
                        <a:t>1</a:t>
                      </a:r>
                      <a:r>
                        <a:rPr lang="en-US" sz="2800" dirty="0">
                          <a:effectLst/>
                        </a:rPr>
                        <a:t>+</a:t>
                      </a:r>
                      <a:r>
                        <a:rPr lang="el-GR" sz="2800" dirty="0">
                          <a:effectLst/>
                        </a:rPr>
                        <a:t>0+</a:t>
                      </a:r>
                      <a:r>
                        <a:rPr lang="en-US" sz="2800" dirty="0">
                          <a:effectLst/>
                        </a:rPr>
                        <a:t>blank</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τραβώ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κουβαλώ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σέρνω_σύρω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σπρώχνω</a:t>
                      </a:r>
                      <a:endParaRPr lang="el-GR" sz="2800" dirty="0">
                        <a:effectLst/>
                        <a:latin typeface="Times New Roman"/>
                        <a:ea typeface="Times New Roman"/>
                        <a:cs typeface="Times New Roman"/>
                      </a:endParaRPr>
                    </a:p>
                  </a:txBody>
                  <a:tcPr marL="68580" marR="68580" marT="0" marB="0"/>
                </a:tc>
              </a:tr>
              <a:tr h="1118383">
                <a:tc>
                  <a:txBody>
                    <a:bodyPr/>
                    <a:lstStyle/>
                    <a:p>
                      <a:pPr>
                        <a:spcAft>
                          <a:spcPts val="0"/>
                        </a:spcAft>
                      </a:pPr>
                      <a:r>
                        <a:rPr lang="el-GR" sz="2800" dirty="0">
                          <a:effectLst/>
                        </a:rPr>
                        <a:t>Τραβώ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118383">
                <a:tc>
                  <a:txBody>
                    <a:bodyPr/>
                    <a:lstStyle/>
                    <a:p>
                      <a:pPr>
                        <a:spcAft>
                          <a:spcPts val="0"/>
                        </a:spcAft>
                      </a:pPr>
                      <a:r>
                        <a:rPr lang="el-GR" sz="2800" dirty="0">
                          <a:effectLst/>
                        </a:rPr>
                        <a:t>κουβαλώ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FF00"/>
                          </a:highlight>
                        </a:rPr>
                        <a:t>0,87</a:t>
                      </a:r>
                      <a:endParaRPr lang="el-GR" sz="2800" dirty="0">
                        <a:effectLst/>
                      </a:endParaRPr>
                    </a:p>
                    <a:p>
                      <a:pPr>
                        <a:spcAft>
                          <a:spcPts val="0"/>
                        </a:spcAft>
                      </a:pPr>
                      <a:r>
                        <a:rPr lang="en-US" sz="2800" dirty="0">
                          <a:effectLst/>
                          <a:highlight>
                            <a:srgbClr val="FFFF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118383">
                <a:tc>
                  <a:txBody>
                    <a:bodyPr/>
                    <a:lstStyle/>
                    <a:p>
                      <a:pPr>
                        <a:spcAft>
                          <a:spcPts val="0"/>
                        </a:spcAft>
                      </a:pPr>
                      <a:r>
                        <a:rPr lang="el-GR" sz="2800" dirty="0">
                          <a:effectLst/>
                        </a:rPr>
                        <a:t>σέρνω_σύρω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0,94</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FF00"/>
                          </a:highlight>
                        </a:rPr>
                        <a:t>0,73</a:t>
                      </a:r>
                      <a:endParaRPr lang="el-GR" sz="2800" dirty="0">
                        <a:effectLst/>
                      </a:endParaRPr>
                    </a:p>
                    <a:p>
                      <a:pPr>
                        <a:spcAft>
                          <a:spcPts val="0"/>
                        </a:spcAft>
                      </a:pPr>
                      <a:r>
                        <a:rPr lang="en-US" sz="2800" dirty="0">
                          <a:effectLst/>
                          <a:highlight>
                            <a:srgbClr val="FFFF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118383">
                <a:tc>
                  <a:txBody>
                    <a:bodyPr/>
                    <a:lstStyle/>
                    <a:p>
                      <a:pPr>
                        <a:spcAft>
                          <a:spcPts val="0"/>
                        </a:spcAft>
                      </a:pPr>
                      <a:r>
                        <a:rPr lang="el-GR" sz="2800" dirty="0">
                          <a:effectLst/>
                        </a:rPr>
                        <a:t>σπρώχνω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0,90</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FF00"/>
                          </a:highlight>
                        </a:rPr>
                        <a:t>0,84</a:t>
                      </a:r>
                      <a:endParaRPr lang="el-GR" sz="2800" dirty="0">
                        <a:effectLst/>
                      </a:endParaRPr>
                    </a:p>
                    <a:p>
                      <a:pPr>
                        <a:spcAft>
                          <a:spcPts val="0"/>
                        </a:spcAft>
                      </a:pPr>
                      <a:r>
                        <a:rPr lang="en-US" sz="2800" dirty="0">
                          <a:effectLst/>
                          <a:highlight>
                            <a:srgbClr val="FFFF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FF00"/>
                          </a:highlight>
                        </a:rPr>
                        <a:t>0,69</a:t>
                      </a:r>
                      <a:endParaRPr lang="el-GR" sz="2800" dirty="0">
                        <a:effectLst/>
                      </a:endParaRPr>
                    </a:p>
                    <a:p>
                      <a:pPr>
                        <a:spcAft>
                          <a:spcPts val="0"/>
                        </a:spcAft>
                      </a:pPr>
                      <a:r>
                        <a:rPr lang="en-US" sz="2800" dirty="0">
                          <a:effectLst/>
                          <a:highlight>
                            <a:srgbClr val="FFFF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539552" y="199093"/>
            <a:ext cx="8064896" cy="954107"/>
          </a:xfrm>
          <a:prstGeom prst="rect">
            <a:avLst/>
          </a:prstGeom>
          <a:noFill/>
          <a:ln w="9525">
            <a:noFill/>
            <a:miter lim="800000"/>
            <a:headEnd/>
            <a:tailEnd/>
          </a:ln>
        </p:spPr>
        <p:txBody>
          <a:bodyPr wrap="square" anchor="ctr">
            <a:spAutoFit/>
          </a:bodyPr>
          <a:lstStyle/>
          <a:p>
            <a:pPr algn="ctr"/>
            <a:r>
              <a:rPr lang="el-GR" altLang="el-GR" sz="2800" b="1" dirty="0" smtClean="0">
                <a:latin typeface="Calibri" pitchFamily="34" charset="0"/>
                <a:cs typeface="Times New Roman" pitchFamily="18" charset="0"/>
              </a:rPr>
              <a:t>Συσχέτιση συντακτικών χαρακτηριστικών - </a:t>
            </a:r>
          </a:p>
          <a:p>
            <a:pPr algn="ctr"/>
            <a:r>
              <a:rPr lang="el-GR" altLang="el-GR" sz="2800" b="1" dirty="0" smtClean="0">
                <a:latin typeface="Calibri" pitchFamily="34" charset="0"/>
                <a:cs typeface="Times New Roman" pitchFamily="18" charset="0"/>
              </a:rPr>
              <a:t>παρουσία (1), υπονοούμενο (0), απουσία (κενό)</a:t>
            </a:r>
            <a:endParaRPr lang="el-GR" altLang="el-GR" sz="2800" dirty="0">
              <a:latin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nvGraphicFramePr>
        <p:xfrm>
          <a:off x="467544" y="1052736"/>
          <a:ext cx="8280921" cy="5574911"/>
        </p:xfrm>
        <a:graphic>
          <a:graphicData uri="http://schemas.openxmlformats.org/drawingml/2006/table">
            <a:tbl>
              <a:tblPr firstRow="1" firstCol="1" bandRow="1">
                <a:tableStyleId>{5C22544A-7EE6-4342-B048-85BDC9FD1C3A}</a:tableStyleId>
              </a:tblPr>
              <a:tblGrid>
                <a:gridCol w="1785288"/>
                <a:gridCol w="1360330"/>
                <a:gridCol w="1594751"/>
                <a:gridCol w="1945801"/>
                <a:gridCol w="1594751"/>
              </a:tblGrid>
              <a:tr h="1049687">
                <a:tc>
                  <a:txBody>
                    <a:bodyPr/>
                    <a:lstStyle/>
                    <a:p>
                      <a:pPr>
                        <a:spcAft>
                          <a:spcPts val="0"/>
                        </a:spcAft>
                      </a:pPr>
                      <a:r>
                        <a:rPr lang="el-GR" sz="2800" dirty="0">
                          <a:effectLst/>
                        </a:rPr>
                        <a:t>1</a:t>
                      </a:r>
                      <a:r>
                        <a:rPr lang="en-US" sz="2800" dirty="0">
                          <a:effectLst/>
                        </a:rPr>
                        <a:t>+</a:t>
                      </a:r>
                      <a:r>
                        <a:rPr lang="el-GR" sz="2800" dirty="0">
                          <a:effectLst/>
                        </a:rPr>
                        <a:t>0+</a:t>
                      </a:r>
                      <a:r>
                        <a:rPr lang="en-US" sz="2800" dirty="0">
                          <a:effectLst/>
                        </a:rPr>
                        <a:t>blank</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τραβώ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κουβαλώ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σέρνω_σύρω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σπρώχνω</a:t>
                      </a:r>
                      <a:endParaRPr lang="el-GR" sz="2800" dirty="0">
                        <a:effectLst/>
                        <a:latin typeface="Times New Roman"/>
                        <a:ea typeface="Times New Roman"/>
                        <a:cs typeface="Times New Roman"/>
                      </a:endParaRPr>
                    </a:p>
                  </a:txBody>
                  <a:tcPr marL="68580" marR="68580" marT="0" marB="0"/>
                </a:tc>
              </a:tr>
              <a:tr h="1131306">
                <a:tc>
                  <a:txBody>
                    <a:bodyPr/>
                    <a:lstStyle/>
                    <a:p>
                      <a:pPr>
                        <a:spcAft>
                          <a:spcPts val="0"/>
                        </a:spcAft>
                      </a:pPr>
                      <a:r>
                        <a:rPr lang="el-GR" sz="2800" dirty="0">
                          <a:effectLst/>
                        </a:rPr>
                        <a:t>Τραβώ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131306">
                <a:tc>
                  <a:txBody>
                    <a:bodyPr/>
                    <a:lstStyle/>
                    <a:p>
                      <a:pPr>
                        <a:spcAft>
                          <a:spcPts val="0"/>
                        </a:spcAft>
                      </a:pPr>
                      <a:r>
                        <a:rPr lang="el-GR" sz="2800" dirty="0">
                          <a:effectLst/>
                        </a:rPr>
                        <a:t>κουβαλώ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0,97</a:t>
                      </a:r>
                      <a:endParaRPr lang="el-GR" sz="2800" dirty="0">
                        <a:effectLst/>
                      </a:endParaRPr>
                    </a:p>
                    <a:p>
                      <a:pPr>
                        <a:spcAft>
                          <a:spcPts val="0"/>
                        </a:spcAft>
                      </a:pPr>
                      <a:r>
                        <a:rPr lang="en-US" sz="2800" dirty="0">
                          <a:effectLst/>
                          <a:highlight>
                            <a:srgbClr val="FFFF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131306">
                <a:tc>
                  <a:txBody>
                    <a:bodyPr/>
                    <a:lstStyle/>
                    <a:p>
                      <a:pPr>
                        <a:spcAft>
                          <a:spcPts val="0"/>
                        </a:spcAft>
                      </a:pPr>
                      <a:r>
                        <a:rPr lang="el-GR" sz="2800" dirty="0">
                          <a:effectLst/>
                        </a:rPr>
                        <a:t>σέρνω_σύρω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0,87</a:t>
                      </a: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0,96</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131306">
                <a:tc>
                  <a:txBody>
                    <a:bodyPr/>
                    <a:lstStyle/>
                    <a:p>
                      <a:pPr>
                        <a:spcAft>
                          <a:spcPts val="0"/>
                        </a:spcAft>
                      </a:pPr>
                      <a:r>
                        <a:rPr lang="el-GR" sz="2800" dirty="0">
                          <a:effectLst/>
                        </a:rPr>
                        <a:t>σπρώχνω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0,99</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0,96</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0,92</a:t>
                      </a:r>
                      <a:endParaRPr lang="el-GR" sz="2800" dirty="0">
                        <a:effectLst/>
                      </a:endParaRPr>
                    </a:p>
                    <a:p>
                      <a:pPr>
                        <a:spcAft>
                          <a:spcPts val="0"/>
                        </a:spcAft>
                      </a:pPr>
                      <a:r>
                        <a:rPr lang="en-US" sz="2800" dirty="0">
                          <a:effectLst/>
                          <a:highlight>
                            <a:srgbClr val="FFFF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bl>
          </a:graphicData>
        </a:graphic>
      </p:graphicFrame>
      <p:sp>
        <p:nvSpPr>
          <p:cNvPr id="4" name="Rectangle 1"/>
          <p:cNvSpPr>
            <a:spLocks noChangeArrowheads="1"/>
          </p:cNvSpPr>
          <p:nvPr/>
        </p:nvSpPr>
        <p:spPr bwMode="auto">
          <a:xfrm>
            <a:off x="179512" y="260648"/>
            <a:ext cx="8685213" cy="461963"/>
          </a:xfrm>
          <a:prstGeom prst="rect">
            <a:avLst/>
          </a:prstGeom>
          <a:noFill/>
          <a:ln w="9525">
            <a:noFill/>
            <a:miter lim="800000"/>
            <a:headEnd/>
            <a:tailEnd/>
          </a:ln>
        </p:spPr>
        <p:txBody>
          <a:bodyPr anchor="ctr">
            <a:spAutoFit/>
          </a:bodyPr>
          <a:lstStyle/>
          <a:p>
            <a:pPr algn="ctr"/>
            <a:r>
              <a:rPr lang="el-GR" altLang="el-GR" sz="2400" b="1" dirty="0">
                <a:cs typeface="Times New Roman" pitchFamily="18" charset="0"/>
              </a:rPr>
              <a:t>Πίνακας συσχέτισης μελών, μετακίνησης, κατεύθυνσης</a:t>
            </a:r>
            <a:endParaRPr lang="el-GR" altLang="el-GR"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Πίνακας 3"/>
          <p:cNvGraphicFramePr>
            <a:graphicFrameLocks noGrp="1"/>
          </p:cNvGraphicFramePr>
          <p:nvPr/>
        </p:nvGraphicFramePr>
        <p:xfrm>
          <a:off x="323528" y="836712"/>
          <a:ext cx="8424938" cy="5355482"/>
        </p:xfrm>
        <a:graphic>
          <a:graphicData uri="http://schemas.openxmlformats.org/drawingml/2006/table">
            <a:tbl>
              <a:tblPr firstRow="1" firstCol="1" bandRow="1">
                <a:tableStyleId>{5C22544A-7EE6-4342-B048-85BDC9FD1C3A}</a:tableStyleId>
              </a:tblPr>
              <a:tblGrid>
                <a:gridCol w="1816336"/>
                <a:gridCol w="1280008"/>
                <a:gridCol w="1584176"/>
                <a:gridCol w="2121932"/>
                <a:gridCol w="1622486"/>
              </a:tblGrid>
              <a:tr h="1008112">
                <a:tc>
                  <a:txBody>
                    <a:bodyPr/>
                    <a:lstStyle/>
                    <a:p>
                      <a:pPr>
                        <a:spcAft>
                          <a:spcPts val="0"/>
                        </a:spcAft>
                      </a:pPr>
                      <a:r>
                        <a:rPr lang="el-GR" sz="2800" b="1" dirty="0">
                          <a:effectLst/>
                        </a:rPr>
                        <a:t>1</a:t>
                      </a:r>
                      <a:r>
                        <a:rPr lang="en-US" sz="2800" b="1" dirty="0">
                          <a:effectLst/>
                        </a:rPr>
                        <a:t>+</a:t>
                      </a:r>
                      <a:r>
                        <a:rPr lang="el-GR" sz="2800" b="1" dirty="0">
                          <a:effectLst/>
                        </a:rPr>
                        <a:t>0+</a:t>
                      </a:r>
                      <a:r>
                        <a:rPr lang="en-US" sz="2800" b="1" dirty="0">
                          <a:effectLst/>
                        </a:rPr>
                        <a:t>blank</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rPr>
                        <a:t>τραβώ</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rPr>
                        <a:t>κουβαλώ</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rPr>
                        <a:t>σέρνω_σύρω</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rPr>
                        <a:t>σπρώχνω</a:t>
                      </a:r>
                      <a:endParaRPr lang="el-GR" sz="2800" b="1" dirty="0">
                        <a:effectLst/>
                        <a:latin typeface="Times New Roman"/>
                        <a:ea typeface="Times New Roman"/>
                        <a:cs typeface="Times New Roman"/>
                      </a:endParaRPr>
                    </a:p>
                  </a:txBody>
                  <a:tcPr marL="68580" marR="68580" marT="0" marB="0"/>
                </a:tc>
              </a:tr>
              <a:tr h="1128227">
                <a:tc>
                  <a:txBody>
                    <a:bodyPr/>
                    <a:lstStyle/>
                    <a:p>
                      <a:pPr>
                        <a:spcAft>
                          <a:spcPts val="0"/>
                        </a:spcAft>
                      </a:pPr>
                      <a:r>
                        <a:rPr lang="el-GR" sz="2800" b="1" dirty="0">
                          <a:effectLst/>
                        </a:rPr>
                        <a:t>Τραβώ</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rPr>
                        <a:t>1,00  </a:t>
                      </a:r>
                    </a:p>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r>
              <a:tr h="1128227">
                <a:tc>
                  <a:txBody>
                    <a:bodyPr/>
                    <a:lstStyle/>
                    <a:p>
                      <a:pPr>
                        <a:spcAft>
                          <a:spcPts val="0"/>
                        </a:spcAft>
                      </a:pPr>
                      <a:r>
                        <a:rPr lang="el-GR" sz="2800" b="1" dirty="0">
                          <a:effectLst/>
                        </a:rPr>
                        <a:t>κουβαλώ</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highlight>
                            <a:srgbClr val="FF0000"/>
                          </a:highlight>
                        </a:rPr>
                        <a:t>1,00</a:t>
                      </a:r>
                      <a:r>
                        <a:rPr lang="el-GR" sz="2800" b="1" dirty="0">
                          <a:effectLst/>
                        </a:rPr>
                        <a:t>  </a:t>
                      </a:r>
                    </a:p>
                    <a:p>
                      <a:pPr>
                        <a:spcAft>
                          <a:spcPts val="0"/>
                        </a:spcAft>
                      </a:pPr>
                      <a:r>
                        <a:rPr lang="en-US" sz="2800" b="1" dirty="0">
                          <a:effectLst/>
                          <a:highlight>
                            <a:srgbClr val="FFFF00"/>
                          </a:highligh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rPr>
                        <a:t>1,00  </a:t>
                      </a:r>
                    </a:p>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r>
              <a:tr h="1128227">
                <a:tc>
                  <a:txBody>
                    <a:bodyPr/>
                    <a:lstStyle/>
                    <a:p>
                      <a:pPr>
                        <a:spcAft>
                          <a:spcPts val="0"/>
                        </a:spcAft>
                      </a:pPr>
                      <a:r>
                        <a:rPr lang="el-GR" sz="2800" b="1" dirty="0">
                          <a:effectLst/>
                        </a:rPr>
                        <a:t>σέρνω_σύρω</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highlight>
                            <a:srgbClr val="FF0000"/>
                          </a:highlight>
                        </a:rPr>
                        <a:t>1,00  </a:t>
                      </a:r>
                      <a:endParaRPr lang="el-GR" sz="2800" b="1" dirty="0">
                        <a:effectLst/>
                      </a:endParaRPr>
                    </a:p>
                    <a:p>
                      <a:pPr>
                        <a:spcAft>
                          <a:spcPts val="0"/>
                        </a:spcAft>
                      </a:pPr>
                      <a:r>
                        <a:rPr lang="en-US" sz="2800" b="1" dirty="0">
                          <a:effectLst/>
                          <a:highlight>
                            <a:srgbClr val="FF0000"/>
                          </a:highligh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highlight>
                            <a:srgbClr val="FF0000"/>
                          </a:highlight>
                        </a:rPr>
                        <a:t>1,00  </a:t>
                      </a:r>
                      <a:endParaRPr lang="el-GR" sz="2800" b="1" dirty="0">
                        <a:effectLst/>
                      </a:endParaRPr>
                    </a:p>
                    <a:p>
                      <a:pPr>
                        <a:spcAft>
                          <a:spcPts val="0"/>
                        </a:spcAft>
                      </a:pPr>
                      <a:r>
                        <a:rPr lang="en-US" sz="2800" b="1" dirty="0">
                          <a:effectLst/>
                          <a:highlight>
                            <a:srgbClr val="FF0000"/>
                          </a:highligh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rPr>
                        <a:t>1,00  </a:t>
                      </a:r>
                    </a:p>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r>
              <a:tr h="962689">
                <a:tc>
                  <a:txBody>
                    <a:bodyPr/>
                    <a:lstStyle/>
                    <a:p>
                      <a:pPr>
                        <a:spcAft>
                          <a:spcPts val="0"/>
                        </a:spcAft>
                      </a:pPr>
                      <a:r>
                        <a:rPr lang="el-GR" sz="2800" b="1" dirty="0">
                          <a:effectLst/>
                        </a:rPr>
                        <a:t>σπρώχνω</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highlight>
                            <a:srgbClr val="FF0000"/>
                          </a:highlight>
                        </a:rPr>
                        <a:t>1,00  </a:t>
                      </a:r>
                      <a:endParaRPr lang="el-GR" sz="2800" b="1" dirty="0">
                        <a:effectLst/>
                      </a:endParaRPr>
                    </a:p>
                    <a:p>
                      <a:pPr>
                        <a:spcAft>
                          <a:spcPts val="0"/>
                        </a:spcAft>
                      </a:pPr>
                      <a:r>
                        <a:rPr lang="en-US" sz="2800" b="1" dirty="0">
                          <a:effectLst/>
                          <a:highlight>
                            <a:srgbClr val="FF0000"/>
                          </a:highligh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highlight>
                            <a:srgbClr val="FF0000"/>
                          </a:highlight>
                        </a:rPr>
                        <a:t>1,00  </a:t>
                      </a:r>
                      <a:endParaRPr lang="el-GR" sz="2800" b="1" dirty="0">
                        <a:effectLst/>
                      </a:endParaRPr>
                    </a:p>
                    <a:p>
                      <a:pPr>
                        <a:spcAft>
                          <a:spcPts val="0"/>
                        </a:spcAft>
                      </a:pPr>
                      <a:r>
                        <a:rPr lang="en-US" sz="2800" b="1" dirty="0">
                          <a:effectLst/>
                          <a:highlight>
                            <a:srgbClr val="FF0000"/>
                          </a:highligh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highlight>
                            <a:srgbClr val="FF0000"/>
                          </a:highlight>
                        </a:rPr>
                        <a:t>1,00  </a:t>
                      </a:r>
                      <a:endParaRPr lang="el-GR" sz="2800" b="1" dirty="0">
                        <a:effectLst/>
                      </a:endParaRPr>
                    </a:p>
                    <a:p>
                      <a:pPr>
                        <a:spcAft>
                          <a:spcPts val="0"/>
                        </a:spcAft>
                      </a:pPr>
                      <a:r>
                        <a:rPr lang="en-US" sz="2800" b="1" dirty="0">
                          <a:effectLst/>
                          <a:highlight>
                            <a:srgbClr val="FF0000"/>
                          </a:highlight>
                        </a:rPr>
                        <a:t> </a:t>
                      </a:r>
                      <a:endParaRPr lang="el-GR" sz="2800" b="1" dirty="0">
                        <a:effectLst/>
                        <a:latin typeface="Times New Roman"/>
                        <a:ea typeface="Times New Roman"/>
                        <a:cs typeface="Times New Roman"/>
                      </a:endParaRPr>
                    </a:p>
                  </a:txBody>
                  <a:tcPr marL="68580" marR="68580" marT="0" marB="0"/>
                </a:tc>
                <a:tc>
                  <a:txBody>
                    <a:bodyPr/>
                    <a:lstStyle/>
                    <a:p>
                      <a:pPr>
                        <a:spcAft>
                          <a:spcPts val="0"/>
                        </a:spcAft>
                      </a:pPr>
                      <a:r>
                        <a:rPr lang="el-GR" sz="2800" b="1" dirty="0">
                          <a:effectLst/>
                        </a:rPr>
                        <a:t>1,00  </a:t>
                      </a:r>
                    </a:p>
                    <a:p>
                      <a:pPr>
                        <a:spcAft>
                          <a:spcPts val="0"/>
                        </a:spcAft>
                      </a:pPr>
                      <a:r>
                        <a:rPr lang="en-US" sz="2800" b="1" dirty="0">
                          <a:effectLst/>
                        </a:rPr>
                        <a:t> </a:t>
                      </a:r>
                      <a:endParaRPr lang="el-GR" sz="2800" b="1" dirty="0">
                        <a:effectLst/>
                        <a:latin typeface="Times New Roman"/>
                        <a:ea typeface="Times New Roman"/>
                        <a:cs typeface="Times New Roman"/>
                      </a:endParaRPr>
                    </a:p>
                  </a:txBody>
                  <a:tcPr marL="68580" marR="68580" marT="0" marB="0"/>
                </a:tc>
              </a:tr>
            </a:tbl>
          </a:graphicData>
        </a:graphic>
      </p:graphicFrame>
      <p:sp>
        <p:nvSpPr>
          <p:cNvPr id="105474" name="Rectangle 2"/>
          <p:cNvSpPr>
            <a:spLocks noChangeArrowheads="1"/>
          </p:cNvSpPr>
          <p:nvPr/>
        </p:nvSpPr>
        <p:spPr bwMode="auto">
          <a:xfrm>
            <a:off x="539552" y="116632"/>
            <a:ext cx="6984355" cy="523875"/>
          </a:xfrm>
          <a:prstGeom prst="rect">
            <a:avLst/>
          </a:prstGeom>
          <a:noFill/>
          <a:ln w="9525">
            <a:noFill/>
            <a:miter lim="800000"/>
            <a:headEnd/>
            <a:tailEnd/>
          </a:ln>
        </p:spPr>
        <p:txBody>
          <a:bodyPr wrap="square" anchor="ctr">
            <a:spAutoFit/>
          </a:bodyPr>
          <a:lstStyle/>
          <a:p>
            <a:pPr algn="ctr"/>
            <a:r>
              <a:rPr lang="el-GR" altLang="el-GR" sz="2800" b="1" dirty="0">
                <a:latin typeface="Calibri" pitchFamily="34" charset="0"/>
                <a:ea typeface="Times New Roman" pitchFamily="18" charset="0"/>
                <a:cs typeface="Calibri" pitchFamily="34" charset="0"/>
              </a:rPr>
              <a:t>Πίνακας συσχέτισης δύναμης</a:t>
            </a:r>
            <a:endParaRPr lang="el-GR" altLang="el-GR" sz="2800" dirty="0">
              <a:latin typeface="Calibri" pitchFamily="34" charset="0"/>
              <a:ea typeface="Times New Roman" pitchFamily="18" charset="0"/>
              <a:cs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Πίνακας 3"/>
          <p:cNvGraphicFramePr>
            <a:graphicFrameLocks noGrp="1"/>
          </p:cNvGraphicFramePr>
          <p:nvPr/>
        </p:nvGraphicFramePr>
        <p:xfrm>
          <a:off x="251520" y="908720"/>
          <a:ext cx="8568950" cy="5327321"/>
        </p:xfrm>
        <a:graphic>
          <a:graphicData uri="http://schemas.openxmlformats.org/drawingml/2006/table">
            <a:tbl>
              <a:tblPr firstRow="1" firstCol="1" bandRow="1">
                <a:tableStyleId>{5C22544A-7EE6-4342-B048-85BDC9FD1C3A}</a:tableStyleId>
              </a:tblPr>
              <a:tblGrid>
                <a:gridCol w="1847670"/>
                <a:gridCol w="1248674"/>
                <a:gridCol w="1656184"/>
                <a:gridCol w="2166125"/>
                <a:gridCol w="1650297"/>
              </a:tblGrid>
              <a:tr h="922257">
                <a:tc>
                  <a:txBody>
                    <a:bodyPr/>
                    <a:lstStyle/>
                    <a:p>
                      <a:pPr>
                        <a:spcAft>
                          <a:spcPts val="0"/>
                        </a:spcAft>
                      </a:pPr>
                      <a:r>
                        <a:rPr lang="el-GR" sz="2800" dirty="0">
                          <a:effectLst/>
                          <a:latin typeface="Calibri" panose="020F0502020204030204" pitchFamily="34" charset="0"/>
                          <a:cs typeface="Calibri" panose="020F0502020204030204" pitchFamily="34" charset="0"/>
                        </a:rPr>
                        <a:t>1</a:t>
                      </a:r>
                      <a:r>
                        <a:rPr lang="en-US" sz="2800" dirty="0">
                          <a:effectLst/>
                          <a:latin typeface="Calibri" panose="020F0502020204030204" pitchFamily="34" charset="0"/>
                          <a:cs typeface="Calibri" panose="020F0502020204030204" pitchFamily="34" charset="0"/>
                        </a:rPr>
                        <a:t>+</a:t>
                      </a:r>
                      <a:r>
                        <a:rPr lang="el-GR" sz="2800" dirty="0">
                          <a:effectLst/>
                          <a:latin typeface="Calibri" panose="020F0502020204030204" pitchFamily="34" charset="0"/>
                          <a:cs typeface="Calibri" panose="020F0502020204030204" pitchFamily="34" charset="0"/>
                        </a:rPr>
                        <a:t>0+</a:t>
                      </a:r>
                      <a:r>
                        <a:rPr lang="en-US" sz="2800" dirty="0">
                          <a:effectLst/>
                          <a:latin typeface="Calibri" panose="020F0502020204030204" pitchFamily="34" charset="0"/>
                          <a:cs typeface="Calibri" panose="020F0502020204030204" pitchFamily="34" charset="0"/>
                        </a:rPr>
                        <a:t>blank</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latin typeface="Calibri" panose="020F0502020204030204" pitchFamily="34" charset="0"/>
                          <a:cs typeface="Calibri" panose="020F0502020204030204" pitchFamily="34" charset="0"/>
                        </a:rPr>
                        <a:t>τραβώ</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latin typeface="Calibri" panose="020F0502020204030204" pitchFamily="34" charset="0"/>
                          <a:cs typeface="Calibri" panose="020F0502020204030204" pitchFamily="34" charset="0"/>
                        </a:rPr>
                        <a:t>κουβαλώ</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latin typeface="Calibri" panose="020F0502020204030204" pitchFamily="34" charset="0"/>
                          <a:cs typeface="Calibri" panose="020F0502020204030204" pitchFamily="34" charset="0"/>
                        </a:rPr>
                        <a:t>σέρνω_σύρω</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latin typeface="Calibri" panose="020F0502020204030204" pitchFamily="34" charset="0"/>
                          <a:cs typeface="Calibri" panose="020F0502020204030204" pitchFamily="34" charset="0"/>
                        </a:rPr>
                        <a:t>σπρώχνω</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r>
              <a:tr h="1101266">
                <a:tc>
                  <a:txBody>
                    <a:bodyPr/>
                    <a:lstStyle/>
                    <a:p>
                      <a:pPr>
                        <a:spcAft>
                          <a:spcPts val="0"/>
                        </a:spcAft>
                      </a:pPr>
                      <a:r>
                        <a:rPr lang="el-GR" sz="2800" dirty="0">
                          <a:effectLst/>
                          <a:latin typeface="Calibri" panose="020F0502020204030204" pitchFamily="34" charset="0"/>
                          <a:cs typeface="Calibri" panose="020F0502020204030204" pitchFamily="34" charset="0"/>
                        </a:rPr>
                        <a:t>Τραβώ</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latin typeface="Calibri" panose="020F0502020204030204" pitchFamily="34" charset="0"/>
                          <a:cs typeface="Calibri" panose="020F0502020204030204" pitchFamily="34" charset="0"/>
                        </a:rPr>
                        <a:t>1,00  </a:t>
                      </a:r>
                    </a:p>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r>
              <a:tr h="1101266">
                <a:tc>
                  <a:txBody>
                    <a:bodyPr/>
                    <a:lstStyle/>
                    <a:p>
                      <a:pPr>
                        <a:spcAft>
                          <a:spcPts val="0"/>
                        </a:spcAft>
                      </a:pPr>
                      <a:r>
                        <a:rPr lang="el-GR" sz="2800" dirty="0">
                          <a:effectLst/>
                          <a:latin typeface="Calibri" panose="020F0502020204030204" pitchFamily="34" charset="0"/>
                          <a:cs typeface="Calibri" panose="020F0502020204030204" pitchFamily="34" charset="0"/>
                        </a:rPr>
                        <a:t>κουβαλώ</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highlight>
                            <a:srgbClr val="FFFF00"/>
                          </a:highlight>
                          <a:latin typeface="Calibri" panose="020F0502020204030204" pitchFamily="34" charset="0"/>
                          <a:cs typeface="Calibri" panose="020F0502020204030204" pitchFamily="34" charset="0"/>
                        </a:rPr>
                        <a:t>-0,05</a:t>
                      </a:r>
                      <a:endParaRPr lang="el-GR" sz="2800" dirty="0">
                        <a:effectLst/>
                        <a:latin typeface="Calibri" panose="020F0502020204030204" pitchFamily="34" charset="0"/>
                        <a:cs typeface="Calibri" panose="020F0502020204030204" pitchFamily="34" charset="0"/>
                      </a:endParaRPr>
                    </a:p>
                    <a:p>
                      <a:pPr>
                        <a:spcAft>
                          <a:spcPts val="0"/>
                        </a:spcAft>
                      </a:pPr>
                      <a:r>
                        <a:rPr lang="en-US" sz="2800" dirty="0">
                          <a:effectLst/>
                          <a:highlight>
                            <a:srgbClr val="FFFF00"/>
                          </a:highligh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r>
              <a:tr h="1101266">
                <a:tc>
                  <a:txBody>
                    <a:bodyPr/>
                    <a:lstStyle/>
                    <a:p>
                      <a:pPr>
                        <a:spcAft>
                          <a:spcPts val="0"/>
                        </a:spcAft>
                      </a:pPr>
                      <a:r>
                        <a:rPr lang="el-GR" sz="2800" dirty="0">
                          <a:effectLst/>
                          <a:latin typeface="Calibri" panose="020F0502020204030204" pitchFamily="34" charset="0"/>
                          <a:cs typeface="Calibri" panose="020F0502020204030204" pitchFamily="34" charset="0"/>
                        </a:rPr>
                        <a:t>σέρνω_σύρω</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highlight>
                            <a:srgbClr val="FFFF00"/>
                          </a:highlight>
                          <a:latin typeface="Calibri" panose="020F0502020204030204" pitchFamily="34" charset="0"/>
                          <a:cs typeface="Calibri" panose="020F0502020204030204" pitchFamily="34" charset="0"/>
                        </a:rPr>
                        <a:t>-0,11</a:t>
                      </a:r>
                      <a:endParaRPr lang="el-GR" sz="2800" dirty="0">
                        <a:effectLst/>
                        <a:latin typeface="Calibri" panose="020F0502020204030204" pitchFamily="34" charset="0"/>
                        <a:cs typeface="Calibri" panose="020F0502020204030204" pitchFamily="34" charset="0"/>
                      </a:endParaRPr>
                    </a:p>
                    <a:p>
                      <a:pPr>
                        <a:spcAft>
                          <a:spcPts val="0"/>
                        </a:spcAft>
                      </a:pPr>
                      <a:r>
                        <a:rPr lang="en-US" sz="2800" dirty="0">
                          <a:effectLst/>
                          <a:highlight>
                            <a:srgbClr val="FFFF00"/>
                          </a:highligh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highlight>
                            <a:srgbClr val="FF0000"/>
                          </a:highlight>
                          <a:latin typeface="Calibri" panose="020F0502020204030204" pitchFamily="34" charset="0"/>
                          <a:cs typeface="Calibri" panose="020F0502020204030204" pitchFamily="34" charset="0"/>
                        </a:rPr>
                        <a:t>0,97</a:t>
                      </a:r>
                      <a:endParaRPr lang="el-GR" sz="2800" dirty="0">
                        <a:effectLst/>
                        <a:latin typeface="Calibri" panose="020F0502020204030204" pitchFamily="34" charset="0"/>
                        <a:cs typeface="Calibri" panose="020F0502020204030204" pitchFamily="34" charset="0"/>
                      </a:endParaRPr>
                    </a:p>
                    <a:p>
                      <a:pPr>
                        <a:spcAft>
                          <a:spcPts val="0"/>
                        </a:spcAft>
                      </a:pPr>
                      <a:r>
                        <a:rPr lang="en-US" sz="2800" dirty="0">
                          <a:effectLst/>
                          <a:highlight>
                            <a:srgbClr val="FF0000"/>
                          </a:highligh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latin typeface="Calibri" panose="020F0502020204030204" pitchFamily="34" charset="0"/>
                          <a:cs typeface="Calibri" panose="020F0502020204030204" pitchFamily="34" charset="0"/>
                        </a:rPr>
                        <a:t>1,00  </a:t>
                      </a:r>
                    </a:p>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r>
              <a:tr h="1101266">
                <a:tc>
                  <a:txBody>
                    <a:bodyPr/>
                    <a:lstStyle/>
                    <a:p>
                      <a:pPr>
                        <a:spcAft>
                          <a:spcPts val="0"/>
                        </a:spcAft>
                      </a:pPr>
                      <a:r>
                        <a:rPr lang="el-GR" sz="2800" dirty="0">
                          <a:effectLst/>
                          <a:latin typeface="Calibri" panose="020F0502020204030204" pitchFamily="34" charset="0"/>
                          <a:cs typeface="Calibri" panose="020F0502020204030204" pitchFamily="34" charset="0"/>
                        </a:rPr>
                        <a:t>σπρώχνω</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highlight>
                            <a:srgbClr val="FF0000"/>
                          </a:highlight>
                          <a:latin typeface="Calibri" panose="020F0502020204030204" pitchFamily="34" charset="0"/>
                          <a:cs typeface="Calibri" panose="020F0502020204030204" pitchFamily="34" charset="0"/>
                        </a:rPr>
                        <a:t>0,94</a:t>
                      </a:r>
                      <a:endParaRPr lang="el-GR" sz="2800" dirty="0">
                        <a:effectLst/>
                        <a:latin typeface="Calibri" panose="020F0502020204030204" pitchFamily="34" charset="0"/>
                        <a:cs typeface="Calibri" panose="020F0502020204030204" pitchFamily="34" charset="0"/>
                      </a:endParaRPr>
                    </a:p>
                    <a:p>
                      <a:pPr>
                        <a:spcAft>
                          <a:spcPts val="0"/>
                        </a:spcAft>
                      </a:pPr>
                      <a:r>
                        <a:rPr lang="en-US" sz="2800" dirty="0">
                          <a:effectLst/>
                          <a:highlight>
                            <a:srgbClr val="FF0000"/>
                          </a:highligh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latin typeface="Calibri" panose="020F0502020204030204" pitchFamily="34" charset="0"/>
                          <a:cs typeface="Calibri" panose="020F0502020204030204" pitchFamily="34" charset="0"/>
                        </a:rPr>
                        <a:t>-0,22</a:t>
                      </a:r>
                    </a:p>
                    <a:p>
                      <a:pPr>
                        <a:spcAft>
                          <a:spcPts val="0"/>
                        </a:spcAft>
                      </a:pPr>
                      <a:r>
                        <a:rPr lang="en-US" sz="2800" dirty="0">
                          <a:effectLst/>
                          <a:highlight>
                            <a:srgbClr val="FF0000"/>
                          </a:highligh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latin typeface="Calibri" panose="020F0502020204030204" pitchFamily="34" charset="0"/>
                          <a:cs typeface="Calibri" panose="020F0502020204030204" pitchFamily="34" charset="0"/>
                        </a:rPr>
                        <a:t>-</a:t>
                      </a:r>
                      <a:r>
                        <a:rPr lang="el-GR" sz="2800" dirty="0">
                          <a:effectLst/>
                          <a:highlight>
                            <a:srgbClr val="FFFF00"/>
                          </a:highlight>
                          <a:latin typeface="Calibri" panose="020F0502020204030204" pitchFamily="34" charset="0"/>
                          <a:cs typeface="Calibri" panose="020F0502020204030204" pitchFamily="34" charset="0"/>
                        </a:rPr>
                        <a:t>0,23</a:t>
                      </a:r>
                      <a:endParaRPr lang="el-GR" sz="2800" dirty="0">
                        <a:effectLst/>
                        <a:latin typeface="Calibri" panose="020F0502020204030204" pitchFamily="34" charset="0"/>
                        <a:cs typeface="Calibri" panose="020F0502020204030204" pitchFamily="34" charset="0"/>
                      </a:endParaRPr>
                    </a:p>
                    <a:p>
                      <a:pPr>
                        <a:spcAft>
                          <a:spcPts val="0"/>
                        </a:spcAft>
                      </a:pPr>
                      <a:r>
                        <a:rPr lang="en-US" sz="2800" dirty="0">
                          <a:effectLst/>
                          <a:highlight>
                            <a:srgbClr val="FF0000"/>
                          </a:highligh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c>
                  <a:txBody>
                    <a:bodyPr/>
                    <a:lstStyle/>
                    <a:p>
                      <a:pPr>
                        <a:spcAft>
                          <a:spcPts val="0"/>
                        </a:spcAft>
                      </a:pPr>
                      <a:r>
                        <a:rPr lang="el-GR" sz="2800" dirty="0">
                          <a:effectLst/>
                          <a:latin typeface="Calibri" panose="020F0502020204030204" pitchFamily="34" charset="0"/>
                          <a:cs typeface="Calibri" panose="020F0502020204030204" pitchFamily="34" charset="0"/>
                        </a:rPr>
                        <a:t>1,00  </a:t>
                      </a:r>
                    </a:p>
                    <a:p>
                      <a:pPr>
                        <a:spcAft>
                          <a:spcPts val="0"/>
                        </a:spcAft>
                      </a:pPr>
                      <a:r>
                        <a:rPr lang="en-US" sz="2800" dirty="0">
                          <a:effectLst/>
                          <a:latin typeface="Calibri" panose="020F0502020204030204" pitchFamily="34" charset="0"/>
                          <a:cs typeface="Calibri" panose="020F0502020204030204" pitchFamily="34" charset="0"/>
                        </a:rPr>
                        <a:t> </a:t>
                      </a:r>
                      <a:endParaRPr lang="el-GR" sz="2800" dirty="0">
                        <a:effectLst/>
                        <a:latin typeface="Calibri" panose="020F0502020204030204" pitchFamily="34" charset="0"/>
                        <a:ea typeface="Times New Roman"/>
                        <a:cs typeface="Calibri" panose="020F0502020204030204" pitchFamily="34" charset="0"/>
                      </a:endParaRPr>
                    </a:p>
                  </a:txBody>
                  <a:tcPr marL="68580" marR="68580" marT="0" marB="0"/>
                </a:tc>
              </a:tr>
            </a:tbl>
          </a:graphicData>
        </a:graphic>
      </p:graphicFrame>
      <p:sp>
        <p:nvSpPr>
          <p:cNvPr id="107522" name="Rectangle 2"/>
          <p:cNvSpPr>
            <a:spLocks noChangeArrowheads="1"/>
          </p:cNvSpPr>
          <p:nvPr/>
        </p:nvSpPr>
        <p:spPr bwMode="auto">
          <a:xfrm>
            <a:off x="1331640" y="116632"/>
            <a:ext cx="6302375" cy="522288"/>
          </a:xfrm>
          <a:prstGeom prst="rect">
            <a:avLst/>
          </a:prstGeom>
          <a:noFill/>
          <a:ln w="9525">
            <a:noFill/>
            <a:miter lim="800000"/>
            <a:headEnd/>
            <a:tailEnd/>
          </a:ln>
        </p:spPr>
        <p:txBody>
          <a:bodyPr wrap="none" anchor="ctr">
            <a:spAutoFit/>
          </a:bodyPr>
          <a:lstStyle/>
          <a:p>
            <a:pPr algn="ctr"/>
            <a:r>
              <a:rPr lang="el-GR" altLang="el-GR" sz="2800" b="1" dirty="0">
                <a:latin typeface="Calibri" pitchFamily="34" charset="0"/>
                <a:cs typeface="Times New Roman" pitchFamily="18" charset="0"/>
              </a:rPr>
              <a:t>Πίνακας συσχέτισης </a:t>
            </a:r>
            <a:r>
              <a:rPr lang="el-GR" altLang="el-GR" sz="2800" b="1" dirty="0">
                <a:latin typeface="Calibri" pitchFamily="34" charset="0"/>
                <a:ea typeface="Times New Roman" pitchFamily="18" charset="0"/>
                <a:cs typeface="Calibri" pitchFamily="34" charset="0"/>
              </a:rPr>
              <a:t>αισθησιοκινητικών</a:t>
            </a:r>
            <a:endParaRPr lang="el-GR" altLang="el-GR" sz="2800" dirty="0">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nvGraphicFramePr>
        <p:xfrm>
          <a:off x="179512" y="1340768"/>
          <a:ext cx="8784975" cy="5191843"/>
        </p:xfrm>
        <a:graphic>
          <a:graphicData uri="http://schemas.openxmlformats.org/drawingml/2006/table">
            <a:tbl>
              <a:tblPr firstRow="1" firstCol="1" bandRow="1">
                <a:tableStyleId>{5C22544A-7EE6-4342-B048-85BDC9FD1C3A}</a:tableStyleId>
              </a:tblPr>
              <a:tblGrid>
                <a:gridCol w="1800200"/>
                <a:gridCol w="1224136"/>
                <a:gridCol w="1584176"/>
                <a:gridCol w="2232248"/>
                <a:gridCol w="1944215"/>
              </a:tblGrid>
              <a:tr h="1151818">
                <a:tc>
                  <a:txBody>
                    <a:bodyPr/>
                    <a:lstStyle/>
                    <a:p>
                      <a:pPr>
                        <a:spcAft>
                          <a:spcPts val="0"/>
                        </a:spcAft>
                      </a:pPr>
                      <a:r>
                        <a:rPr lang="el-GR" sz="2800" dirty="0">
                          <a:effectLst/>
                        </a:rPr>
                        <a:t>1</a:t>
                      </a:r>
                      <a:r>
                        <a:rPr lang="en-US" sz="2800" dirty="0">
                          <a:effectLst/>
                        </a:rPr>
                        <a:t>+</a:t>
                      </a:r>
                      <a:r>
                        <a:rPr lang="el-GR" sz="2800" dirty="0">
                          <a:effectLst/>
                        </a:rPr>
                        <a:t>0+</a:t>
                      </a:r>
                      <a:r>
                        <a:rPr lang="en-US" sz="2800" dirty="0">
                          <a:effectLst/>
                        </a:rPr>
                        <a:t>blank</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τραβώ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κουβαλώ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σέρνω_σύρω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σπρώχνω</a:t>
                      </a:r>
                      <a:endParaRPr lang="el-GR" sz="2800" dirty="0">
                        <a:effectLst/>
                        <a:latin typeface="Times New Roman"/>
                        <a:ea typeface="Times New Roman"/>
                        <a:cs typeface="Times New Roman"/>
                      </a:endParaRPr>
                    </a:p>
                  </a:txBody>
                  <a:tcPr marL="68580" marR="68580" marT="0" marB="0"/>
                </a:tc>
              </a:tr>
              <a:tr h="1062195">
                <a:tc>
                  <a:txBody>
                    <a:bodyPr/>
                    <a:lstStyle/>
                    <a:p>
                      <a:pPr>
                        <a:spcAft>
                          <a:spcPts val="0"/>
                        </a:spcAft>
                      </a:pPr>
                      <a:r>
                        <a:rPr lang="el-GR" sz="2800" dirty="0">
                          <a:effectLst/>
                        </a:rPr>
                        <a:t>Τραβώ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  </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062195">
                <a:tc>
                  <a:txBody>
                    <a:bodyPr/>
                    <a:lstStyle/>
                    <a:p>
                      <a:pPr>
                        <a:spcAft>
                          <a:spcPts val="0"/>
                        </a:spcAft>
                      </a:pPr>
                      <a:r>
                        <a:rPr lang="el-GR" sz="2800" dirty="0">
                          <a:effectLst/>
                        </a:rPr>
                        <a:t>κουβαλώ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0,98</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062195">
                <a:tc>
                  <a:txBody>
                    <a:bodyPr/>
                    <a:lstStyle/>
                    <a:p>
                      <a:pPr>
                        <a:spcAft>
                          <a:spcPts val="0"/>
                        </a:spcAft>
                      </a:pPr>
                      <a:r>
                        <a:rPr lang="el-GR" sz="2800" dirty="0">
                          <a:effectLst/>
                        </a:rPr>
                        <a:t>σέρνω_σύρω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0,93</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0,89</a:t>
                      </a: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  </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846173">
                <a:tc>
                  <a:txBody>
                    <a:bodyPr/>
                    <a:lstStyle/>
                    <a:p>
                      <a:pPr>
                        <a:spcAft>
                          <a:spcPts val="0"/>
                        </a:spcAft>
                      </a:pPr>
                      <a:r>
                        <a:rPr lang="el-GR" sz="2800" dirty="0">
                          <a:effectLst/>
                        </a:rPr>
                        <a:t>σπρώχνω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0,99</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0,99</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0,96</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  </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bl>
          </a:graphicData>
        </a:graphic>
      </p:graphicFrame>
      <p:sp>
        <p:nvSpPr>
          <p:cNvPr id="3" name="Rectangle 1"/>
          <p:cNvSpPr>
            <a:spLocks noChangeArrowheads="1"/>
          </p:cNvSpPr>
          <p:nvPr/>
        </p:nvSpPr>
        <p:spPr bwMode="auto">
          <a:xfrm>
            <a:off x="251520" y="-98821"/>
            <a:ext cx="8640763" cy="1384995"/>
          </a:xfrm>
          <a:prstGeom prst="rect">
            <a:avLst/>
          </a:prstGeom>
          <a:noFill/>
          <a:ln>
            <a:noFill/>
          </a:ln>
          <a:effectLst/>
          <a:extLst/>
        </p:spPr>
        <p:txBody>
          <a:bodyPr anchor="ctr">
            <a:spAutoFit/>
          </a:bodyPr>
          <a:lstStyle/>
          <a:p>
            <a:pPr algn="ctr"/>
            <a:r>
              <a:rPr lang="el-GR" altLang="el-GR" sz="2800" b="1" dirty="0">
                <a:latin typeface="Calibri" pitchFamily="34" charset="0"/>
                <a:cs typeface="Times New Roman" pitchFamily="18" charset="0"/>
              </a:rPr>
              <a:t>Πίνακας συσχέτισης </a:t>
            </a:r>
            <a:r>
              <a:rPr lang="el-GR" altLang="el-GR" sz="2800" b="1" dirty="0" smtClean="0">
                <a:latin typeface="Calibri" pitchFamily="34" charset="0"/>
                <a:cs typeface="Times New Roman" pitchFamily="18" charset="0"/>
              </a:rPr>
              <a:t>όλων των χαρακτηριστικών (μελών, μετακίνησης, δύναμης, κατεύθυνσης και αισθησιοκινητικών) πλην των συντακτικών</a:t>
            </a:r>
            <a:endParaRPr lang="el-GR" altLang="el-GR" sz="28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D0D0D"/>
                </a:solidFill>
                <a:latin typeface="Calibri" pitchFamily="34" charset="0"/>
              </a:rPr>
              <a:t>Διάρθρωση παρουσίασης</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marL="0" indent="0">
              <a:buFont typeface="Wingdings 3" pitchFamily="18" charset="2"/>
              <a:buNone/>
            </a:pPr>
            <a:r>
              <a:rPr lang="en-US" sz="2800" dirty="0" smtClean="0">
                <a:solidFill>
                  <a:srgbClr val="FDF0CA"/>
                </a:solidFill>
                <a:latin typeface="Calibri" pitchFamily="34" charset="0"/>
              </a:rPr>
              <a:t>1) </a:t>
            </a:r>
            <a:r>
              <a:rPr lang="el-GR" sz="2800" dirty="0" smtClean="0">
                <a:solidFill>
                  <a:srgbClr val="FDF0CA"/>
                </a:solidFill>
              </a:rPr>
              <a:t>Αντικείμενο διπλωματικής εργασίας</a:t>
            </a:r>
          </a:p>
          <a:p>
            <a:pPr marL="0" indent="0">
              <a:buFont typeface="Wingdings 3" pitchFamily="18" charset="2"/>
              <a:buNone/>
            </a:pPr>
            <a:r>
              <a:rPr lang="el-GR" sz="2800" b="1" dirty="0" smtClean="0"/>
              <a:t>2) Κίνηση - Γενικά</a:t>
            </a:r>
          </a:p>
          <a:p>
            <a:pPr marL="0" indent="0">
              <a:buFont typeface="Wingdings 3" pitchFamily="18" charset="2"/>
              <a:buNone/>
            </a:pPr>
            <a:r>
              <a:rPr lang="el-GR" sz="2800" dirty="0" smtClean="0"/>
              <a:t>3) Κατηγοριοποιήσεις Ρημάτων Κίνησης</a:t>
            </a:r>
          </a:p>
          <a:p>
            <a:pPr marL="0" indent="0">
              <a:buFont typeface="Wingdings 3" pitchFamily="18" charset="2"/>
              <a:buNone/>
            </a:pPr>
            <a:r>
              <a:rPr lang="el-GR" sz="2800" dirty="0" smtClean="0"/>
              <a:t>4) Διάκριση Σημασιών - Μεθοδολογία</a:t>
            </a:r>
          </a:p>
          <a:p>
            <a:pPr marL="0" indent="0">
              <a:buFont typeface="Wingdings 3" pitchFamily="18" charset="2"/>
              <a:buNone/>
            </a:pPr>
            <a:r>
              <a:rPr lang="el-GR" sz="2800" dirty="0" smtClean="0"/>
              <a:t>5) Αισθησιοκινητικά δεδομένα (κίνηση, δύναμη, 	κωδικοποίηση κίνησης)</a:t>
            </a:r>
          </a:p>
          <a:p>
            <a:pPr marL="0" indent="0">
              <a:buFont typeface="Wingdings 3" pitchFamily="18" charset="2"/>
              <a:buNone/>
            </a:pPr>
            <a:r>
              <a:rPr lang="el-GR" sz="2800" dirty="0" smtClean="0"/>
              <a:t>6) Στατιστική ανάλυση</a:t>
            </a:r>
          </a:p>
          <a:p>
            <a:pPr marL="0" indent="0">
              <a:buFont typeface="Wingdings 3" pitchFamily="18" charset="2"/>
              <a:buNone/>
            </a:pPr>
            <a:r>
              <a:rPr lang="el-GR" sz="2800" dirty="0" smtClean="0"/>
              <a:t>7) Συμπεράσματα – Προτάσεις για περαιτέρω έρευνα και αξιοποίηση</a:t>
            </a:r>
            <a:endParaRPr lang="el-GR" sz="2800" dirty="0" smtClean="0">
              <a:solidFill>
                <a:srgbClr val="FF0000"/>
              </a:solidFill>
            </a:endParaRPr>
          </a:p>
          <a:p>
            <a:pPr marL="0" indent="0"/>
            <a:endParaRPr lang="el-GR" dirty="0" smtClean="0"/>
          </a:p>
          <a:p>
            <a:pPr marL="0" indent="0"/>
            <a:endParaRPr lang="el-GR" dirty="0" smtClean="0"/>
          </a:p>
          <a:p>
            <a:pPr marL="0" indent="0"/>
            <a:endParaRPr 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nvGraphicFramePr>
        <p:xfrm>
          <a:off x="179512" y="1268760"/>
          <a:ext cx="8784975" cy="5327070"/>
        </p:xfrm>
        <a:graphic>
          <a:graphicData uri="http://schemas.openxmlformats.org/drawingml/2006/table">
            <a:tbl>
              <a:tblPr firstRow="1" firstCol="1" bandRow="1">
                <a:tableStyleId>{5C22544A-7EE6-4342-B048-85BDC9FD1C3A}</a:tableStyleId>
              </a:tblPr>
              <a:tblGrid>
                <a:gridCol w="1893851"/>
                <a:gridCol w="1443601"/>
                <a:gridCol w="1691619"/>
                <a:gridCol w="2171729"/>
                <a:gridCol w="1584175"/>
              </a:tblGrid>
              <a:tr h="869434">
                <a:tc>
                  <a:txBody>
                    <a:bodyPr/>
                    <a:lstStyle/>
                    <a:p>
                      <a:pPr>
                        <a:spcAft>
                          <a:spcPts val="0"/>
                        </a:spcAft>
                      </a:pPr>
                      <a:r>
                        <a:rPr lang="el-GR" sz="2800" dirty="0">
                          <a:effectLst/>
                        </a:rPr>
                        <a:t>1</a:t>
                      </a:r>
                      <a:r>
                        <a:rPr lang="en-US" sz="2800" dirty="0">
                          <a:effectLst/>
                        </a:rPr>
                        <a:t>+</a:t>
                      </a:r>
                      <a:r>
                        <a:rPr lang="el-GR" sz="2800" dirty="0">
                          <a:effectLst/>
                        </a:rPr>
                        <a:t>0+</a:t>
                      </a:r>
                      <a:r>
                        <a:rPr lang="en-US" sz="2800" dirty="0">
                          <a:effectLst/>
                        </a:rPr>
                        <a:t>blank</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τραβώ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κουβαλώ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σέρνω_σύρω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σπρώχνω</a:t>
                      </a:r>
                      <a:endParaRPr lang="el-GR" sz="2800" dirty="0">
                        <a:effectLst/>
                        <a:latin typeface="Times New Roman"/>
                        <a:ea typeface="Times New Roman"/>
                        <a:cs typeface="Times New Roman"/>
                      </a:endParaRPr>
                    </a:p>
                  </a:txBody>
                  <a:tcPr marL="68580" marR="68580" marT="0" marB="0"/>
                </a:tc>
              </a:tr>
              <a:tr h="1114409">
                <a:tc>
                  <a:txBody>
                    <a:bodyPr/>
                    <a:lstStyle/>
                    <a:p>
                      <a:pPr>
                        <a:spcAft>
                          <a:spcPts val="0"/>
                        </a:spcAft>
                      </a:pPr>
                      <a:r>
                        <a:rPr lang="el-GR" sz="2800" dirty="0">
                          <a:effectLst/>
                        </a:rPr>
                        <a:t>Τραβώ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  </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114409">
                <a:tc>
                  <a:txBody>
                    <a:bodyPr/>
                    <a:lstStyle/>
                    <a:p>
                      <a:pPr>
                        <a:spcAft>
                          <a:spcPts val="0"/>
                        </a:spcAft>
                      </a:pPr>
                      <a:r>
                        <a:rPr lang="el-GR" sz="2800" dirty="0">
                          <a:effectLst/>
                        </a:rPr>
                        <a:t>κουβαλώ</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0,95</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114409">
                <a:tc>
                  <a:txBody>
                    <a:bodyPr/>
                    <a:lstStyle/>
                    <a:p>
                      <a:pPr>
                        <a:spcAft>
                          <a:spcPts val="0"/>
                        </a:spcAft>
                      </a:pPr>
                      <a:r>
                        <a:rPr lang="el-GR" sz="2800" dirty="0">
                          <a:effectLst/>
                        </a:rPr>
                        <a:t>σέρνω_σύρω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0,94</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FF00"/>
                          </a:highlight>
                        </a:rPr>
                        <a:t>0,85</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  </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r h="1114409">
                <a:tc>
                  <a:txBody>
                    <a:bodyPr/>
                    <a:lstStyle/>
                    <a:p>
                      <a:pPr>
                        <a:spcAft>
                          <a:spcPts val="0"/>
                        </a:spcAft>
                      </a:pPr>
                      <a:r>
                        <a:rPr lang="el-GR" sz="2800" dirty="0">
                          <a:effectLst/>
                        </a:rPr>
                        <a:t>σπρώχνω</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0,98</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0,91</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highlight>
                            <a:srgbClr val="FF0000"/>
                          </a:highlight>
                        </a:rPr>
                        <a:t>0,94</a:t>
                      </a:r>
                      <a:endParaRPr lang="el-GR" sz="2800" dirty="0">
                        <a:effectLst/>
                      </a:endParaRPr>
                    </a:p>
                    <a:p>
                      <a:pPr>
                        <a:spcAft>
                          <a:spcPts val="0"/>
                        </a:spcAft>
                      </a:pPr>
                      <a:r>
                        <a:rPr lang="en-US" sz="2800" dirty="0">
                          <a:effectLst/>
                          <a:highlight>
                            <a:srgbClr val="FF0000"/>
                          </a:highlight>
                        </a:rPr>
                        <a:t> </a:t>
                      </a:r>
                      <a:endParaRPr lang="el-GR" sz="2800" dirty="0">
                        <a:effectLst/>
                        <a:latin typeface="Times New Roman"/>
                        <a:ea typeface="Times New Roman"/>
                        <a:cs typeface="Times New Roman"/>
                      </a:endParaRPr>
                    </a:p>
                  </a:txBody>
                  <a:tcPr marL="68580" marR="68580" marT="0" marB="0"/>
                </a:tc>
                <a:tc>
                  <a:txBody>
                    <a:bodyPr/>
                    <a:lstStyle/>
                    <a:p>
                      <a:pPr>
                        <a:spcAft>
                          <a:spcPts val="0"/>
                        </a:spcAft>
                      </a:pPr>
                      <a:r>
                        <a:rPr lang="el-GR" sz="2800" dirty="0">
                          <a:effectLst/>
                        </a:rPr>
                        <a:t>1,00  </a:t>
                      </a:r>
                    </a:p>
                    <a:p>
                      <a:pPr>
                        <a:spcAft>
                          <a:spcPts val="0"/>
                        </a:spcAft>
                      </a:pPr>
                      <a:r>
                        <a:rPr lang="en-US" sz="2800" dirty="0">
                          <a:effectLst/>
                        </a:rPr>
                        <a:t> </a:t>
                      </a:r>
                      <a:endParaRPr lang="el-GR" sz="2800" dirty="0">
                        <a:effectLst/>
                        <a:latin typeface="Times New Roman"/>
                        <a:ea typeface="Times New Roman"/>
                        <a:cs typeface="Times New Roman"/>
                      </a:endParaRPr>
                    </a:p>
                  </a:txBody>
                  <a:tcPr marL="68580" marR="68580" marT="0" marB="0"/>
                </a:tc>
              </a:tr>
            </a:tbl>
          </a:graphicData>
        </a:graphic>
      </p:graphicFrame>
      <p:sp>
        <p:nvSpPr>
          <p:cNvPr id="111618" name="Rectangle 1"/>
          <p:cNvSpPr>
            <a:spLocks noChangeArrowheads="1"/>
          </p:cNvSpPr>
          <p:nvPr/>
        </p:nvSpPr>
        <p:spPr bwMode="auto">
          <a:xfrm>
            <a:off x="467544" y="0"/>
            <a:ext cx="8352159" cy="1200329"/>
          </a:xfrm>
          <a:prstGeom prst="rect">
            <a:avLst/>
          </a:prstGeom>
          <a:noFill/>
          <a:ln w="9525">
            <a:noFill/>
            <a:miter lim="800000"/>
            <a:headEnd/>
            <a:tailEnd/>
          </a:ln>
        </p:spPr>
        <p:txBody>
          <a:bodyPr wrap="square" anchor="ctr">
            <a:spAutoFit/>
          </a:bodyPr>
          <a:lstStyle/>
          <a:p>
            <a:pPr marL="342900" indent="-342900" algn="ctr"/>
            <a:r>
              <a:rPr lang="el-GR" altLang="el-GR" sz="2400" b="1" dirty="0">
                <a:cs typeface="Times New Roman" pitchFamily="18" charset="0"/>
              </a:rPr>
              <a:t>Πίνακας συσχέτισης συντακτικών στοιχείων, μελών, μετακίνησης, δύναμης, κατεύθυνσης και αισθησιοκινητικών</a:t>
            </a:r>
            <a:r>
              <a:rPr lang="el-GR" altLang="el-GR" sz="2400" dirty="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dirty="0">
              <a:latin typeface="Calibri" pitchFamily="34" charset="0"/>
            </a:endParaRPr>
          </a:p>
        </p:txBody>
      </p:sp>
      <p:pic>
        <p:nvPicPr>
          <p:cNvPr id="112642" name="Picture 1"/>
          <p:cNvPicPr>
            <a:picLocks noChangeAspect="1" noChangeArrowheads="1"/>
          </p:cNvPicPr>
          <p:nvPr/>
        </p:nvPicPr>
        <p:blipFill>
          <a:blip r:embed="rId3" cstate="print"/>
          <a:srcRect/>
          <a:stretch>
            <a:fillRect/>
          </a:stretch>
        </p:blipFill>
        <p:spPr bwMode="auto">
          <a:xfrm>
            <a:off x="179512" y="1556792"/>
            <a:ext cx="8822786" cy="5005706"/>
          </a:xfrm>
          <a:prstGeom prst="rect">
            <a:avLst/>
          </a:prstGeom>
          <a:noFill/>
          <a:ln w="9525">
            <a:noFill/>
            <a:miter lim="800000"/>
            <a:headEnd/>
            <a:tailEnd/>
          </a:ln>
        </p:spPr>
      </p:pic>
      <p:sp>
        <p:nvSpPr>
          <p:cNvPr id="112643" name="Ορθογώνιο 2"/>
          <p:cNvSpPr>
            <a:spLocks noChangeArrowheads="1"/>
          </p:cNvSpPr>
          <p:nvPr/>
        </p:nvSpPr>
        <p:spPr bwMode="auto">
          <a:xfrm>
            <a:off x="251520" y="116632"/>
            <a:ext cx="8712968" cy="1200150"/>
          </a:xfrm>
          <a:prstGeom prst="rect">
            <a:avLst/>
          </a:prstGeom>
          <a:noFill/>
          <a:ln w="9525">
            <a:noFill/>
            <a:miter lim="800000"/>
            <a:headEnd/>
            <a:tailEnd/>
          </a:ln>
        </p:spPr>
        <p:txBody>
          <a:bodyPr wrap="square">
            <a:spAutoFit/>
          </a:bodyPr>
          <a:lstStyle/>
          <a:p>
            <a:pPr marL="342900" indent="-342900" algn="ctr"/>
            <a:r>
              <a:rPr lang="el-GR" sz="2400" b="1" dirty="0" smtClean="0">
                <a:latin typeface="Arial" pitchFamily="34" charset="0"/>
                <a:cs typeface="Arial" pitchFamily="34" charset="0"/>
              </a:rPr>
              <a:t>Διάγραμμα </a:t>
            </a:r>
            <a:r>
              <a:rPr lang="el-GR" sz="2400" b="1" dirty="0">
                <a:latin typeface="Arial" pitchFamily="34" charset="0"/>
                <a:cs typeface="Arial" pitchFamily="34" charset="0"/>
              </a:rPr>
              <a:t>απεικόνισης όλων των χαρακτηριστικών/παραμέτρων για τα ρήματα τραβάω, κουβαλώ, </a:t>
            </a:r>
            <a:r>
              <a:rPr lang="el-GR" sz="2400" b="1" dirty="0" smtClean="0">
                <a:latin typeface="Arial" pitchFamily="34" charset="0"/>
                <a:cs typeface="Arial" pitchFamily="34" charset="0"/>
              </a:rPr>
              <a:t>σέρνω</a:t>
            </a:r>
            <a:r>
              <a:rPr lang="en-US" sz="2400" b="1" dirty="0" smtClean="0">
                <a:latin typeface="Arial" pitchFamily="34" charset="0"/>
                <a:cs typeface="Arial" pitchFamily="34" charset="0"/>
              </a:rPr>
              <a:t>/</a:t>
            </a:r>
            <a:r>
              <a:rPr lang="el-GR" sz="2400" b="1" dirty="0" smtClean="0">
                <a:latin typeface="Arial" pitchFamily="34" charset="0"/>
                <a:cs typeface="Arial" pitchFamily="34" charset="0"/>
              </a:rPr>
              <a:t>σύρω </a:t>
            </a:r>
            <a:r>
              <a:rPr lang="el-GR" sz="2400" b="1" dirty="0">
                <a:latin typeface="Arial" pitchFamily="34" charset="0"/>
                <a:cs typeface="Arial" pitchFamily="34" charset="0"/>
              </a:rPr>
              <a:t>και </a:t>
            </a:r>
            <a:r>
              <a:rPr lang="el-GR" sz="2400" b="1" dirty="0" smtClean="0">
                <a:latin typeface="Arial" pitchFamily="34" charset="0"/>
                <a:cs typeface="Arial" pitchFamily="34" charset="0"/>
              </a:rPr>
              <a:t>σπρώχνω</a:t>
            </a:r>
            <a:endParaRPr lang="el-G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101B1D"/>
                </a:solidFill>
                <a:latin typeface="Calibri" pitchFamily="34" charset="0"/>
              </a:rPr>
              <a:t>Διάρθρωση παρουσίασης</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marL="0" indent="0">
              <a:buClr>
                <a:srgbClr val="727CA3"/>
              </a:buClr>
              <a:buFont typeface="Wingdings 3" pitchFamily="18" charset="2"/>
              <a:buNone/>
            </a:pPr>
            <a:r>
              <a:rPr lang="en-US" sz="2800" dirty="0" smtClean="0">
                <a:solidFill>
                  <a:srgbClr val="FDF0CA"/>
                </a:solidFill>
                <a:latin typeface="Calibri" pitchFamily="34" charset="0"/>
              </a:rPr>
              <a:t>1) </a:t>
            </a:r>
            <a:r>
              <a:rPr lang="el-GR" sz="2800" dirty="0" smtClean="0">
                <a:solidFill>
                  <a:srgbClr val="FDF0CA"/>
                </a:solidFill>
              </a:rPr>
              <a:t>Αντικείμενο διπλωματικής εργασίας</a:t>
            </a:r>
          </a:p>
          <a:p>
            <a:pPr marL="0" indent="0">
              <a:buClr>
                <a:srgbClr val="727CA3"/>
              </a:buClr>
              <a:buFont typeface="Wingdings 3" pitchFamily="18" charset="2"/>
              <a:buNone/>
            </a:pPr>
            <a:r>
              <a:rPr lang="el-GR" sz="2800" dirty="0" smtClean="0">
                <a:solidFill>
                  <a:srgbClr val="FDF0CA"/>
                </a:solidFill>
              </a:rPr>
              <a:t>2) Κίνηση - Γενικά</a:t>
            </a:r>
          </a:p>
          <a:p>
            <a:pPr marL="0" indent="0">
              <a:buClr>
                <a:srgbClr val="727CA3"/>
              </a:buClr>
              <a:buFont typeface="Wingdings 3" pitchFamily="18" charset="2"/>
              <a:buNone/>
            </a:pPr>
            <a:r>
              <a:rPr lang="el-GR" sz="2800" dirty="0" smtClean="0">
                <a:solidFill>
                  <a:srgbClr val="FDF0CA"/>
                </a:solidFill>
              </a:rPr>
              <a:t>3) Κατηγοριοποιήσεις Ρημάτων Κίνησης</a:t>
            </a:r>
          </a:p>
          <a:p>
            <a:pPr marL="0" indent="0">
              <a:buClr>
                <a:srgbClr val="727CA3"/>
              </a:buClr>
              <a:buFont typeface="Wingdings 3" pitchFamily="18" charset="2"/>
              <a:buNone/>
            </a:pPr>
            <a:r>
              <a:rPr lang="el-GR" sz="2800" dirty="0" smtClean="0">
                <a:solidFill>
                  <a:srgbClr val="FDF0CA"/>
                </a:solidFill>
              </a:rPr>
              <a:t>4) Διάκριση Σημασιών - Μεθοδολογία</a:t>
            </a:r>
          </a:p>
          <a:p>
            <a:pPr marL="0" indent="0">
              <a:buClr>
                <a:srgbClr val="727CA3"/>
              </a:buClr>
              <a:buFont typeface="Wingdings 3" pitchFamily="18" charset="2"/>
              <a:buNone/>
            </a:pPr>
            <a:r>
              <a:rPr lang="el-GR" sz="2800" dirty="0" smtClean="0">
                <a:solidFill>
                  <a:srgbClr val="FDF0CA"/>
                </a:solidFill>
              </a:rPr>
              <a:t>5) Αισθησιοκινητικά δεδομένα (κίνηση, δύναμη, 	κωδικοποίηση κίνησης)</a:t>
            </a:r>
          </a:p>
          <a:p>
            <a:pPr marL="0" indent="0">
              <a:buClr>
                <a:srgbClr val="727CA3"/>
              </a:buClr>
              <a:buFont typeface="Wingdings 3" pitchFamily="18" charset="2"/>
              <a:buNone/>
            </a:pPr>
            <a:r>
              <a:rPr lang="el-GR" sz="2800" dirty="0" smtClean="0">
                <a:solidFill>
                  <a:srgbClr val="FDF0CA"/>
                </a:solidFill>
              </a:rPr>
              <a:t>6) Στατιστική ανάλυση</a:t>
            </a:r>
          </a:p>
          <a:p>
            <a:pPr marL="0" indent="0">
              <a:buClr>
                <a:srgbClr val="727CA3"/>
              </a:buClr>
              <a:buNone/>
            </a:pPr>
            <a:r>
              <a:rPr lang="el-GR" sz="2800" b="1" dirty="0" smtClean="0">
                <a:solidFill>
                  <a:srgbClr val="000000"/>
                </a:solidFill>
              </a:rPr>
              <a:t>7) Συμπεράσματα - </a:t>
            </a:r>
            <a:r>
              <a:rPr lang="el-GR" sz="2800" b="1" dirty="0"/>
              <a:t>Προτάσεις για </a:t>
            </a:r>
            <a:r>
              <a:rPr lang="el-GR" sz="2800" b="1" dirty="0" smtClean="0"/>
              <a:t>περαιτέρω </a:t>
            </a:r>
            <a:r>
              <a:rPr lang="el-GR" sz="2800" b="1" dirty="0"/>
              <a:t>έρευνα και αξιοποίηση</a:t>
            </a:r>
            <a:endParaRPr lang="el-GR" sz="2800" b="1" dirty="0">
              <a:solidFill>
                <a:srgbClr val="FF0000"/>
              </a:solidFill>
            </a:endParaRPr>
          </a:p>
          <a:p>
            <a:pPr marL="0" indent="0">
              <a:buClr>
                <a:srgbClr val="727CA3"/>
              </a:buClr>
              <a:buFont typeface="Wingdings 3" pitchFamily="18" charset="2"/>
              <a:buNone/>
            </a:pPr>
            <a:endParaRPr lang="el-GR" sz="2800" b="1" dirty="0" smtClean="0">
              <a:solidFill>
                <a:srgbClr val="FF0000"/>
              </a:solidFill>
            </a:endParaRPr>
          </a:p>
          <a:p>
            <a:pPr marL="0" indent="0"/>
            <a:endParaRPr lang="el-GR"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89" name="Τίτλος 1"/>
          <p:cNvSpPr>
            <a:spLocks noGrp="1"/>
          </p:cNvSpPr>
          <p:nvPr>
            <p:ph type="title"/>
          </p:nvPr>
        </p:nvSpPr>
        <p:spPr>
          <a:xfrm>
            <a:off x="457200" y="404664"/>
            <a:ext cx="8229600" cy="648072"/>
          </a:xfrm>
        </p:spPr>
        <p:txBody>
          <a:bodyPr/>
          <a:lstStyle/>
          <a:p>
            <a:pPr algn="ctr"/>
            <a:r>
              <a:rPr lang="el-GR" sz="4000" b="1" dirty="0" smtClean="0">
                <a:solidFill>
                  <a:schemeClr val="tx1"/>
                </a:solidFill>
                <a:latin typeface="Calibri" pitchFamily="34" charset="0"/>
              </a:rPr>
              <a:t>Συμπεράσματα  (1)</a:t>
            </a:r>
          </a:p>
        </p:txBody>
      </p:sp>
      <p:sp>
        <p:nvSpPr>
          <p:cNvPr id="3" name="Θέση περιεχομένου 2"/>
          <p:cNvSpPr>
            <a:spLocks noGrp="1"/>
          </p:cNvSpPr>
          <p:nvPr>
            <p:ph sz="quarter" idx="1"/>
          </p:nvPr>
        </p:nvSpPr>
        <p:spPr>
          <a:xfrm>
            <a:off x="467544" y="1052736"/>
            <a:ext cx="8496944" cy="5688632"/>
          </a:xfrm>
        </p:spPr>
        <p:txBody>
          <a:bodyPr>
            <a:normAutofit fontScale="25000" lnSpcReduction="20000"/>
          </a:bodyPr>
          <a:lstStyle/>
          <a:p>
            <a:pPr marL="274320" indent="-274320" fontAlgn="auto">
              <a:spcAft>
                <a:spcPts val="0"/>
              </a:spcAft>
              <a:buFont typeface="Wingdings 3"/>
              <a:buChar char=""/>
              <a:defRPr/>
            </a:pPr>
            <a:r>
              <a:rPr lang="el-GR" sz="8000" dirty="0" smtClean="0"/>
              <a:t>Τα </a:t>
            </a:r>
            <a:r>
              <a:rPr lang="el-GR" sz="8000" b="1" dirty="0" smtClean="0"/>
              <a:t>συντακτικά</a:t>
            </a:r>
            <a:r>
              <a:rPr lang="el-GR" sz="8000" dirty="0" smtClean="0"/>
              <a:t> και </a:t>
            </a:r>
            <a:r>
              <a:rPr lang="el-GR" sz="8000" b="1" dirty="0" smtClean="0"/>
              <a:t>σημασιολογικά χαρακτηριστικά </a:t>
            </a:r>
            <a:r>
              <a:rPr lang="el-GR" sz="8000" dirty="0" smtClean="0"/>
              <a:t>των ρημάτων που επιλέξαμε βοηθούν σημαντικά στη διάκριση σημασιών και στην ομαδοποίησή τους (γλωσσικά</a:t>
            </a:r>
            <a:r>
              <a:rPr lang="en-US" sz="8000" dirty="0" smtClean="0"/>
              <a:t>: </a:t>
            </a:r>
            <a:r>
              <a:rPr lang="el-GR" sz="8000" dirty="0" smtClean="0"/>
              <a:t>επιρρηματικές και προθετικές εκφράσεις)</a:t>
            </a:r>
          </a:p>
          <a:p>
            <a:pPr marL="0" indent="0" fontAlgn="auto">
              <a:spcAft>
                <a:spcPts val="0"/>
              </a:spcAft>
              <a:buFont typeface="Wingdings 3"/>
              <a:buNone/>
              <a:defRPr/>
            </a:pPr>
            <a:endParaRPr lang="el-GR" sz="8000" dirty="0" smtClean="0"/>
          </a:p>
          <a:p>
            <a:pPr marL="274320" indent="-274320" fontAlgn="auto">
              <a:spcAft>
                <a:spcPts val="0"/>
              </a:spcAft>
              <a:buFont typeface="Wingdings 3"/>
              <a:buChar char=""/>
              <a:defRPr/>
            </a:pPr>
            <a:r>
              <a:rPr lang="el-GR" sz="8000" dirty="0"/>
              <a:t> </a:t>
            </a:r>
            <a:r>
              <a:rPr lang="el-GR" sz="8000" b="1" dirty="0" smtClean="0"/>
              <a:t>Σημαντική βελτίωση αποτελεσμάτων συσχέτισης </a:t>
            </a:r>
            <a:r>
              <a:rPr lang="el-GR" sz="8000" dirty="0" smtClean="0"/>
              <a:t>και </a:t>
            </a:r>
            <a:r>
              <a:rPr lang="el-GR" sz="8000" b="1" dirty="0" smtClean="0"/>
              <a:t>ομαδοποίησης </a:t>
            </a:r>
            <a:r>
              <a:rPr lang="el-GR" sz="8000" dirty="0" smtClean="0"/>
              <a:t>με τη χρήση της δύναμης, του τρόπου, της κατεύθυνσης, των μελών που συμμετέχουν στην κίνηση, της μετακίνησης  και των αισθησιοκινητικών δεδομένων</a:t>
            </a:r>
          </a:p>
          <a:p>
            <a:pPr marL="0" indent="0" fontAlgn="auto">
              <a:spcAft>
                <a:spcPts val="0"/>
              </a:spcAft>
              <a:buFont typeface="Wingdings 3"/>
              <a:buNone/>
              <a:defRPr/>
            </a:pPr>
            <a:endParaRPr lang="el-GR" sz="8000" dirty="0" smtClean="0"/>
          </a:p>
          <a:p>
            <a:pPr marL="274320" indent="-274320" fontAlgn="auto">
              <a:spcAft>
                <a:spcPts val="0"/>
              </a:spcAft>
              <a:buFont typeface="Wingdings 3"/>
              <a:buChar char=""/>
              <a:defRPr/>
            </a:pPr>
            <a:r>
              <a:rPr lang="el-GR" sz="8000" dirty="0" smtClean="0"/>
              <a:t>Σημαντικό ποσοστό ρημάτων καταγράφονται με</a:t>
            </a:r>
            <a:r>
              <a:rPr lang="el-GR" sz="8000" b="1" dirty="0" smtClean="0"/>
              <a:t> μεταφορική</a:t>
            </a:r>
            <a:r>
              <a:rPr lang="el-GR" sz="8000" dirty="0" smtClean="0"/>
              <a:t> έννοια, όταν ο ομιλητής θέλει </a:t>
            </a:r>
            <a:r>
              <a:rPr lang="el-GR" sz="8000" dirty="0"/>
              <a:t>να </a:t>
            </a:r>
            <a:r>
              <a:rPr lang="el-GR" sz="8000" dirty="0" smtClean="0"/>
              <a:t>δώσει έμφαση </a:t>
            </a:r>
            <a:r>
              <a:rPr lang="el-GR" sz="8000" dirty="0"/>
              <a:t>σε κάποιο γεγονός που </a:t>
            </a:r>
            <a:r>
              <a:rPr lang="el-GR" sz="8000" dirty="0" smtClean="0"/>
              <a:t>περιγράφει ή να  εκφράσει </a:t>
            </a:r>
            <a:r>
              <a:rPr lang="el-GR" sz="8000" dirty="0"/>
              <a:t>μία κριτική (θετική, αρνητική) ή ακόμη και να </a:t>
            </a:r>
            <a:r>
              <a:rPr lang="el-GR" sz="8000" dirty="0" smtClean="0"/>
              <a:t>ειρωνευτεί</a:t>
            </a:r>
          </a:p>
          <a:p>
            <a:pPr marL="0" indent="0" fontAlgn="auto">
              <a:spcAft>
                <a:spcPts val="0"/>
              </a:spcAft>
              <a:buFont typeface="Wingdings 3"/>
              <a:buNone/>
              <a:defRPr/>
            </a:pPr>
            <a:endParaRPr lang="el-GR" sz="8000" dirty="0" smtClean="0"/>
          </a:p>
          <a:p>
            <a:pPr marL="274320" indent="-274320" fontAlgn="auto">
              <a:spcAft>
                <a:spcPts val="0"/>
              </a:spcAft>
              <a:buFont typeface="Wingdings 3"/>
              <a:buChar char=""/>
              <a:defRPr/>
            </a:pPr>
            <a:r>
              <a:rPr lang="el-GR" sz="8000" b="1" dirty="0" smtClean="0"/>
              <a:t>Φωνή ρημάτων  </a:t>
            </a:r>
            <a:r>
              <a:rPr lang="el-GR" sz="8000" dirty="0" smtClean="0"/>
              <a:t>επικρατεί </a:t>
            </a:r>
            <a:r>
              <a:rPr lang="el-GR" sz="8000" dirty="0" smtClean="0">
                <a:sym typeface="Symbol"/>
              </a:rPr>
              <a:t>η </a:t>
            </a:r>
            <a:r>
              <a:rPr lang="el-GR" sz="8000" dirty="0" smtClean="0"/>
              <a:t>ενεργητική.  Σε κάποιες περιπτώσεις μεταφορικής σημασίας παρατηρήθηκε ότι η παθητική φωνή καθορίζει τη σημασίας τους (π.χ. σέρνομαι –</a:t>
            </a:r>
            <a:r>
              <a:rPr lang="en-US" sz="8000" dirty="0" smtClean="0"/>
              <a:t> </a:t>
            </a:r>
            <a:r>
              <a:rPr lang="el-GR" sz="8000" dirty="0" smtClean="0"/>
              <a:t>«έρπω»)</a:t>
            </a:r>
          </a:p>
          <a:p>
            <a:pPr marL="274320" indent="-274320" fontAlgn="auto">
              <a:spcAft>
                <a:spcPts val="0"/>
              </a:spcAft>
              <a:buFont typeface="Wingdings 3"/>
              <a:buChar char=""/>
              <a:defRPr/>
            </a:pPr>
            <a:endParaRPr lang="el-GR" sz="8000" dirty="0" smtClean="0"/>
          </a:p>
          <a:p>
            <a:pPr marL="274320" indent="-274320" fontAlgn="auto">
              <a:spcAft>
                <a:spcPts val="0"/>
              </a:spcAft>
              <a:buFont typeface="Wingdings 3"/>
              <a:buChar char=""/>
              <a:defRPr/>
            </a:pPr>
            <a:r>
              <a:rPr lang="el-GR" sz="8000" dirty="0" smtClean="0"/>
              <a:t>Το </a:t>
            </a:r>
            <a:r>
              <a:rPr lang="el-GR" sz="8000" b="1" dirty="0" smtClean="0"/>
              <a:t>υποκείμενο της ενέργειας </a:t>
            </a:r>
            <a:r>
              <a:rPr lang="el-GR" sz="8000" dirty="0" smtClean="0"/>
              <a:t> (άνθρωπος/ζώο) στις περισσότερες περιπτώσεις υπονοείται (~50% στα ρήματα κουβαλάω και σπρώχνω).  Δηλώνεται ακόμη πιο λίγο (~34%) στα ρήματα τραβάω και σέρνω.</a:t>
            </a:r>
          </a:p>
          <a:p>
            <a:pPr marL="274320" indent="-274320" fontAlgn="auto">
              <a:spcAft>
                <a:spcPts val="0"/>
              </a:spcAft>
              <a:buNone/>
              <a:defRPr/>
            </a:pPr>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3" name="Τίτλος 1"/>
          <p:cNvSpPr>
            <a:spLocks noGrp="1"/>
          </p:cNvSpPr>
          <p:nvPr>
            <p:ph type="title"/>
          </p:nvPr>
        </p:nvSpPr>
        <p:spPr>
          <a:xfrm>
            <a:off x="457200" y="152400"/>
            <a:ext cx="8229600" cy="828328"/>
          </a:xfrm>
        </p:spPr>
        <p:txBody>
          <a:bodyPr/>
          <a:lstStyle/>
          <a:p>
            <a:pPr algn="ctr"/>
            <a:r>
              <a:rPr lang="el-GR" sz="4000" b="1" dirty="0" smtClean="0">
                <a:solidFill>
                  <a:schemeClr val="tx1"/>
                </a:solidFill>
                <a:latin typeface="Calibri" pitchFamily="34" charset="0"/>
              </a:rPr>
              <a:t>Συμπεράσματα  (2)</a:t>
            </a:r>
          </a:p>
        </p:txBody>
      </p:sp>
      <p:sp>
        <p:nvSpPr>
          <p:cNvPr id="3" name="Θέση περιεχομένου 2"/>
          <p:cNvSpPr>
            <a:spLocks noGrp="1"/>
          </p:cNvSpPr>
          <p:nvPr>
            <p:ph sz="quarter" idx="1"/>
          </p:nvPr>
        </p:nvSpPr>
        <p:spPr>
          <a:xfrm>
            <a:off x="457200" y="1219200"/>
            <a:ext cx="8229600" cy="4937125"/>
          </a:xfrm>
        </p:spPr>
        <p:txBody>
          <a:bodyPr>
            <a:normAutofit fontScale="85000" lnSpcReduction="20000"/>
          </a:bodyPr>
          <a:lstStyle/>
          <a:p>
            <a:pPr marL="274320" indent="-274320" fontAlgn="auto">
              <a:spcAft>
                <a:spcPts val="0"/>
              </a:spcAft>
              <a:buFont typeface="Wingdings 3"/>
              <a:buChar char=""/>
              <a:defRPr/>
            </a:pPr>
            <a:r>
              <a:rPr lang="el-GR" dirty="0" smtClean="0"/>
              <a:t>Το ρήμα κουβαλώ επιλέγει να δηλώσει ρητά το </a:t>
            </a:r>
            <a:r>
              <a:rPr lang="el-GR" b="1" dirty="0" smtClean="0"/>
              <a:t>αντικείμενο </a:t>
            </a:r>
            <a:r>
              <a:rPr lang="el-GR" dirty="0" smtClean="0"/>
              <a:t>(83%), ενώ τα άλλα με μικρότερο ποσοστό: τραβάω (54%, σέρνω (44%) και σπρώχνω 40%). </a:t>
            </a:r>
          </a:p>
          <a:p>
            <a:pPr marL="274320" indent="-274320" fontAlgn="auto">
              <a:spcAft>
                <a:spcPts val="0"/>
              </a:spcAft>
              <a:buFont typeface="Wingdings 3"/>
              <a:buChar char=""/>
              <a:defRPr/>
            </a:pPr>
            <a:r>
              <a:rPr lang="el-GR" dirty="0" smtClean="0"/>
              <a:t>Όταν </a:t>
            </a:r>
            <a:r>
              <a:rPr lang="el-GR" b="1" dirty="0"/>
              <a:t>υπονοείται το αντικείμενο </a:t>
            </a:r>
            <a:r>
              <a:rPr lang="el-GR" dirty="0"/>
              <a:t>συνήθως βρίσκεται στο άμεσο περικείμενο του ρήματος, στοιχείο που δεν είδαμε να συμβαίνει στις περιπτώσεις της δύναμης, του μέλους-μέρους υποκειμένου, του μέλους-μέρους </a:t>
            </a:r>
            <a:r>
              <a:rPr lang="el-GR" dirty="0" smtClean="0"/>
              <a:t>αντικειμένου.</a:t>
            </a:r>
            <a:endParaRPr lang="el-GR" sz="2800" dirty="0" smtClean="0"/>
          </a:p>
          <a:p>
            <a:pPr marL="274320" indent="-274320" fontAlgn="auto">
              <a:spcAft>
                <a:spcPts val="0"/>
              </a:spcAft>
              <a:buFont typeface="Wingdings 3"/>
              <a:buChar char=""/>
              <a:defRPr/>
            </a:pPr>
            <a:r>
              <a:rPr lang="el-GR" sz="2800" dirty="0" smtClean="0"/>
              <a:t>Το </a:t>
            </a:r>
            <a:r>
              <a:rPr lang="el-GR" sz="2800" b="1" dirty="0" smtClean="0"/>
              <a:t>μέλος/μέρος υποκειμένου </a:t>
            </a:r>
            <a:r>
              <a:rPr lang="el-GR" sz="2800" dirty="0" smtClean="0"/>
              <a:t>και το </a:t>
            </a:r>
            <a:r>
              <a:rPr lang="el-GR" sz="2800" b="1" dirty="0" smtClean="0"/>
              <a:t>μέλος/μέρος</a:t>
            </a:r>
            <a:r>
              <a:rPr lang="el-GR" sz="2800" dirty="0" smtClean="0"/>
              <a:t> </a:t>
            </a:r>
            <a:r>
              <a:rPr lang="el-GR" sz="2800" b="1" dirty="0" smtClean="0"/>
              <a:t>αντικειμένου</a:t>
            </a:r>
            <a:r>
              <a:rPr lang="el-GR" sz="2800" dirty="0" smtClean="0"/>
              <a:t> συνήθως παραλείπεται.  Εμφανίζεται:</a:t>
            </a:r>
          </a:p>
          <a:p>
            <a:pPr marL="548958" lvl="1" indent="-274320" fontAlgn="auto">
              <a:spcAft>
                <a:spcPts val="0"/>
              </a:spcAft>
              <a:buFont typeface="Wingdings 3"/>
              <a:buChar char=""/>
              <a:defRPr/>
            </a:pPr>
            <a:r>
              <a:rPr lang="el-GR" sz="2500" dirty="0" smtClean="0"/>
              <a:t>Μέλος/μέρος υποκειμένου: τραβάω 7%, κουβαλώ 11%, σέρνω 23%, σπρώχνω 8%.</a:t>
            </a:r>
          </a:p>
          <a:p>
            <a:pPr marL="548958" lvl="1" indent="-274320" fontAlgn="auto">
              <a:spcAft>
                <a:spcPts val="0"/>
              </a:spcAft>
              <a:buFont typeface="Wingdings 3"/>
              <a:buChar char=""/>
              <a:defRPr/>
            </a:pPr>
            <a:r>
              <a:rPr lang="el-GR" sz="2500" dirty="0" smtClean="0"/>
              <a:t>Μέλος/μέρος αντικειμένου: τραβάω 13%, κουβαλώ 0%, σέρνω 3,5%, σπρώχνω 1%.  </a:t>
            </a:r>
          </a:p>
          <a:p>
            <a:pPr marL="274320" indent="-274320" fontAlgn="auto">
              <a:spcAft>
                <a:spcPts val="0"/>
              </a:spcAft>
              <a:buFont typeface="Wingdings 3"/>
              <a:buChar char=""/>
              <a:defRPr/>
            </a:pPr>
            <a:r>
              <a:rPr lang="el-GR" sz="2800" dirty="0" smtClean="0"/>
              <a:t>Η </a:t>
            </a:r>
            <a:r>
              <a:rPr lang="el-GR" sz="2800" b="1" dirty="0" smtClean="0"/>
              <a:t>μετακίνηση</a:t>
            </a:r>
            <a:r>
              <a:rPr lang="el-GR" sz="2800" dirty="0" smtClean="0"/>
              <a:t> παρουσιάζει υψηλά ποσοστά ρητής αναφοράς σε όλα τα ρήματα ενώ </a:t>
            </a:r>
            <a:r>
              <a:rPr lang="el-GR" sz="2800" b="1" dirty="0" smtClean="0"/>
              <a:t>η κατεύθυνση-τόπος </a:t>
            </a:r>
            <a:r>
              <a:rPr lang="el-GR" sz="2800" dirty="0" smtClean="0"/>
              <a:t>δηλώνεται στις μισές περίπου προτάσεις (58%) σ</a:t>
            </a:r>
            <a:r>
              <a:rPr lang="el-GR" dirty="0" smtClean="0"/>
              <a:t>το ρήμα σέρνω.</a:t>
            </a:r>
          </a:p>
          <a:p>
            <a:pPr marL="274320" indent="-274320" fontAlgn="auto">
              <a:spcAft>
                <a:spcPts val="0"/>
              </a:spcAft>
              <a:buFont typeface="Wingdings 3"/>
              <a:buChar char=""/>
              <a:defRPr/>
            </a:pPr>
            <a:endParaRPr lang="el-GR" dirty="0" smtClean="0"/>
          </a:p>
          <a:p>
            <a:pPr marL="0" indent="0" fontAlgn="auto">
              <a:spcAft>
                <a:spcPts val="0"/>
              </a:spcAft>
              <a:buFont typeface="Wingdings 3"/>
              <a:buNone/>
              <a:defRPr/>
            </a:pPr>
            <a:endParaRPr lang="el-GR" dirty="0"/>
          </a:p>
          <a:p>
            <a:pPr marL="0" indent="0" fontAlgn="auto">
              <a:spcAft>
                <a:spcPts val="0"/>
              </a:spcAft>
              <a:buFont typeface="Wingdings 3"/>
              <a:buNone/>
              <a:defRPr/>
            </a:pPr>
            <a:endParaRPr lang="el-GR"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15416"/>
            <a:ext cx="8219256" cy="1800200"/>
          </a:xfrm>
        </p:spPr>
        <p:txBody>
          <a:bodyPr>
            <a:noAutofit/>
          </a:bodyPr>
          <a:lstStyle/>
          <a:p>
            <a:pPr algn="ctr" fontAlgn="auto">
              <a:spcAft>
                <a:spcPts val="0"/>
              </a:spcAft>
              <a:defRPr/>
            </a:pPr>
            <a:r>
              <a:rPr lang="el-GR" b="1" dirty="0" smtClean="0">
                <a:solidFill>
                  <a:schemeClr val="tx1">
                    <a:lumMod val="95000"/>
                    <a:lumOff val="5000"/>
                  </a:schemeClr>
                </a:solidFill>
                <a:latin typeface="+mn-lt"/>
              </a:rPr>
              <a:t/>
            </a:r>
            <a:br>
              <a:rPr lang="el-GR" b="1" dirty="0" smtClean="0">
                <a:solidFill>
                  <a:schemeClr val="tx1">
                    <a:lumMod val="95000"/>
                    <a:lumOff val="5000"/>
                  </a:schemeClr>
                </a:solidFill>
                <a:latin typeface="+mn-lt"/>
              </a:rPr>
            </a:br>
            <a:r>
              <a:rPr lang="el-GR" b="1" dirty="0">
                <a:solidFill>
                  <a:schemeClr val="tx1">
                    <a:lumMod val="95000"/>
                    <a:lumOff val="5000"/>
                  </a:schemeClr>
                </a:solidFill>
                <a:latin typeface="+mn-lt"/>
              </a:rPr>
              <a:t/>
            </a:r>
            <a:br>
              <a:rPr lang="el-GR" b="1" dirty="0">
                <a:solidFill>
                  <a:schemeClr val="tx1">
                    <a:lumMod val="95000"/>
                    <a:lumOff val="5000"/>
                  </a:schemeClr>
                </a:solidFill>
                <a:latin typeface="+mn-lt"/>
              </a:rPr>
            </a:br>
            <a:r>
              <a:rPr lang="el-GR" b="1" dirty="0" smtClean="0">
                <a:solidFill>
                  <a:schemeClr val="tx1">
                    <a:lumMod val="95000"/>
                    <a:lumOff val="5000"/>
                  </a:schemeClr>
                </a:solidFill>
                <a:latin typeface="+mn-lt"/>
              </a:rPr>
              <a:t/>
            </a:r>
            <a:br>
              <a:rPr lang="el-GR" b="1" dirty="0" smtClean="0">
                <a:solidFill>
                  <a:schemeClr val="tx1">
                    <a:lumMod val="95000"/>
                    <a:lumOff val="5000"/>
                  </a:schemeClr>
                </a:solidFill>
                <a:latin typeface="+mn-lt"/>
              </a:rPr>
            </a:br>
            <a:r>
              <a:rPr lang="el-GR" b="1" dirty="0">
                <a:solidFill>
                  <a:schemeClr val="tx1">
                    <a:lumMod val="95000"/>
                    <a:lumOff val="5000"/>
                  </a:schemeClr>
                </a:solidFill>
                <a:latin typeface="+mn-lt"/>
              </a:rPr>
              <a:t/>
            </a:r>
            <a:br>
              <a:rPr lang="el-GR" b="1" dirty="0">
                <a:solidFill>
                  <a:schemeClr val="tx1">
                    <a:lumMod val="95000"/>
                    <a:lumOff val="5000"/>
                  </a:schemeClr>
                </a:solidFill>
                <a:latin typeface="+mn-lt"/>
              </a:rPr>
            </a:br>
            <a:r>
              <a:rPr lang="el-GR" b="1" dirty="0" smtClean="0">
                <a:solidFill>
                  <a:schemeClr val="tx1">
                    <a:lumMod val="95000"/>
                    <a:lumOff val="5000"/>
                  </a:schemeClr>
                </a:solidFill>
                <a:latin typeface="+mn-lt"/>
              </a:rPr>
              <a:t>Προτάσεις </a:t>
            </a:r>
            <a:r>
              <a:rPr lang="el-GR" b="1" dirty="0">
                <a:solidFill>
                  <a:schemeClr val="tx1">
                    <a:lumMod val="95000"/>
                    <a:lumOff val="5000"/>
                  </a:schemeClr>
                </a:solidFill>
                <a:latin typeface="+mn-lt"/>
              </a:rPr>
              <a:t>για </a:t>
            </a:r>
            <a:r>
              <a:rPr lang="el-GR" b="1" dirty="0" smtClean="0">
                <a:solidFill>
                  <a:schemeClr val="tx1">
                    <a:lumMod val="95000"/>
                    <a:lumOff val="5000"/>
                  </a:schemeClr>
                </a:solidFill>
                <a:latin typeface="+mn-lt"/>
              </a:rPr>
              <a:t>περαιτέρω </a:t>
            </a:r>
            <a:r>
              <a:rPr lang="el-GR" b="1" dirty="0">
                <a:solidFill>
                  <a:schemeClr val="tx1">
                    <a:lumMod val="95000"/>
                    <a:lumOff val="5000"/>
                  </a:schemeClr>
                </a:solidFill>
                <a:latin typeface="+mn-lt"/>
              </a:rPr>
              <a:t>έρευνα και αξιοποίηση</a:t>
            </a:r>
            <a:r>
              <a:rPr lang="el-GR" b="1" dirty="0">
                <a:solidFill>
                  <a:srgbClr val="FF0000"/>
                </a:solidFill>
              </a:rPr>
              <a:t/>
            </a:r>
            <a:br>
              <a:rPr lang="el-GR" b="1" dirty="0">
                <a:solidFill>
                  <a:srgbClr val="FF0000"/>
                </a:solidFill>
              </a:rPr>
            </a:br>
            <a:endParaRPr lang="el-GR" b="1" dirty="0">
              <a:solidFill>
                <a:schemeClr val="tx1"/>
              </a:solidFill>
              <a:latin typeface="+mn-lt"/>
            </a:endParaRPr>
          </a:p>
        </p:txBody>
      </p:sp>
      <p:sp>
        <p:nvSpPr>
          <p:cNvPr id="3" name="Θέση περιεχομένου 2"/>
          <p:cNvSpPr>
            <a:spLocks noGrp="1"/>
          </p:cNvSpPr>
          <p:nvPr>
            <p:ph sz="quarter" idx="1"/>
          </p:nvPr>
        </p:nvSpPr>
        <p:spPr>
          <a:xfrm>
            <a:off x="457200" y="1219200"/>
            <a:ext cx="8229600" cy="4937125"/>
          </a:xfrm>
        </p:spPr>
        <p:txBody>
          <a:bodyPr>
            <a:noAutofit/>
          </a:bodyPr>
          <a:lstStyle/>
          <a:p>
            <a:pPr marL="0" indent="0" fontAlgn="auto">
              <a:spcAft>
                <a:spcPts val="0"/>
              </a:spcAft>
              <a:buFont typeface="Wingdings 3"/>
              <a:buNone/>
              <a:defRPr/>
            </a:pPr>
            <a:endParaRPr lang="el-GR" sz="2400" dirty="0"/>
          </a:p>
          <a:p>
            <a:pPr marL="274320" indent="-274320" fontAlgn="auto">
              <a:spcAft>
                <a:spcPts val="0"/>
              </a:spcAft>
              <a:buFont typeface="Wingdings 3"/>
              <a:buChar char=""/>
              <a:defRPr/>
            </a:pPr>
            <a:r>
              <a:rPr lang="el-GR" sz="2400" dirty="0" smtClean="0"/>
              <a:t>Η </a:t>
            </a:r>
            <a:r>
              <a:rPr lang="el-GR" sz="2400" b="1" dirty="0" smtClean="0"/>
              <a:t>αναλυτικότερη επεξεργασία</a:t>
            </a:r>
            <a:r>
              <a:rPr lang="el-GR" sz="2400" dirty="0" smtClean="0"/>
              <a:t> των προθέσεων θα οδηγήσει σε περαιτέρω ομαδοποίηση των προτάσεων.</a:t>
            </a:r>
          </a:p>
          <a:p>
            <a:pPr marL="274320" indent="-274320" fontAlgn="auto">
              <a:spcAft>
                <a:spcPts val="0"/>
              </a:spcAft>
              <a:buFont typeface="Wingdings 3"/>
              <a:buChar char=""/>
              <a:defRPr/>
            </a:pPr>
            <a:r>
              <a:rPr lang="el-GR" sz="2400" dirty="0" smtClean="0"/>
              <a:t>Τα </a:t>
            </a:r>
            <a:r>
              <a:rPr lang="el-GR" sz="2400" b="1" dirty="0" smtClean="0"/>
              <a:t>αισθησιοκινητικά χαρακτηριστικά</a:t>
            </a:r>
            <a:r>
              <a:rPr lang="el-GR" sz="2400" dirty="0" smtClean="0"/>
              <a:t> που αποδίδονται με εικονοποίηση στα ρήματα αναμένεται να συμβάλουν σε ευκρινέστερη ομαδοποίηση των σημασιών των ρημάτων, με την επισημείωση πολύ μεγαλύτερου σώματος κειμένων. </a:t>
            </a:r>
          </a:p>
          <a:p>
            <a:pPr marL="274320" indent="-274320" fontAlgn="auto">
              <a:spcAft>
                <a:spcPts val="0"/>
              </a:spcAft>
              <a:buFont typeface="Wingdings 3"/>
              <a:buChar char=""/>
              <a:defRPr/>
            </a:pPr>
            <a:r>
              <a:rPr lang="el-GR" sz="2400" dirty="0" smtClean="0"/>
              <a:t>Η </a:t>
            </a:r>
            <a:r>
              <a:rPr lang="el-GR" sz="2400" b="1" dirty="0" smtClean="0"/>
              <a:t>μεθοδολογία</a:t>
            </a:r>
            <a:r>
              <a:rPr lang="el-GR" sz="2400" dirty="0" smtClean="0"/>
              <a:t> που ακολουθήσαμε μπορεί να εφαρμοστεί και σε άλλα ρήματα, διευρύνοντας το πεδίο μελέτης, αναμένοντας να προκύψουν αξιόλογες </a:t>
            </a:r>
            <a:r>
              <a:rPr lang="el-GR" sz="2400" b="1" dirty="0" smtClean="0"/>
              <a:t>κλάσεις</a:t>
            </a:r>
            <a:r>
              <a:rPr lang="el-GR" sz="2400" dirty="0" smtClean="0"/>
              <a:t> (</a:t>
            </a:r>
            <a:r>
              <a:rPr lang="en-US" sz="2400" dirty="0" smtClean="0"/>
              <a:t>clusters) </a:t>
            </a:r>
            <a:r>
              <a:rPr lang="el-GR" sz="2400" b="1" dirty="0" smtClean="0"/>
              <a:t>σημασιών</a:t>
            </a:r>
            <a:r>
              <a:rPr lang="el-GR" sz="2400" dirty="0" smtClean="0"/>
              <a:t>, ιδίως μεταξύ ρημάτων κίνησης με παρόμοια αισθησιοκινητικά χαρακτηριστικά ή / και παρόμοια συμμετοχή μελών υποκειμένου και αντικειμένου.</a:t>
            </a:r>
            <a:endParaRPr lang="el-GR"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Θέση περιεχομένου 4"/>
          <p:cNvSpPr>
            <a:spLocks noGrp="1"/>
          </p:cNvSpPr>
          <p:nvPr>
            <p:ph sz="quarter" idx="4294967295"/>
          </p:nvPr>
        </p:nvSpPr>
        <p:spPr>
          <a:xfrm>
            <a:off x="250825" y="1052513"/>
            <a:ext cx="8229600" cy="4937125"/>
          </a:xfrm>
        </p:spPr>
        <p:txBody>
          <a:bodyPr>
            <a:normAutofit/>
          </a:bodyPr>
          <a:lstStyle/>
          <a:p>
            <a:pPr marL="274320" indent="-274320" fontAlgn="auto">
              <a:spcAft>
                <a:spcPts val="0"/>
              </a:spcAft>
              <a:buFont typeface="Wingdings 3"/>
              <a:buChar char=""/>
              <a:defRPr/>
            </a:pPr>
            <a:endParaRPr lang="el-GR" dirty="0" smtClean="0"/>
          </a:p>
          <a:p>
            <a:pPr marL="274320" indent="-274320" fontAlgn="auto">
              <a:spcAft>
                <a:spcPts val="0"/>
              </a:spcAft>
              <a:buFont typeface="Wingdings 3"/>
              <a:buChar char=""/>
              <a:defRPr/>
            </a:pPr>
            <a:endParaRPr lang="el-GR" dirty="0"/>
          </a:p>
          <a:p>
            <a:pPr marL="274320" indent="-274320" fontAlgn="auto">
              <a:spcAft>
                <a:spcPts val="0"/>
              </a:spcAft>
              <a:buFont typeface="Wingdings 3"/>
              <a:buChar char=""/>
              <a:defRPr/>
            </a:pPr>
            <a:endParaRPr lang="el-GR" dirty="0" smtClean="0"/>
          </a:p>
          <a:p>
            <a:pPr marL="274320" indent="-274320" fontAlgn="auto">
              <a:spcAft>
                <a:spcPts val="0"/>
              </a:spcAft>
              <a:buFont typeface="Wingdings 3"/>
              <a:buChar char=""/>
              <a:defRPr/>
            </a:pPr>
            <a:endParaRPr lang="el-GR" dirty="0"/>
          </a:p>
          <a:p>
            <a:pPr marL="0" indent="0" fontAlgn="auto">
              <a:spcAft>
                <a:spcPts val="0"/>
              </a:spcAft>
              <a:buFont typeface="Wingdings 3"/>
              <a:buNone/>
              <a:defRPr/>
            </a:pPr>
            <a:r>
              <a:rPr lang="el-GR" sz="5400" b="1" i="1" dirty="0" smtClean="0"/>
              <a:t>            Σας ευχαριστώ !</a:t>
            </a:r>
            <a:endParaRPr lang="el-GR" sz="54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8229600" cy="828328"/>
          </a:xfrm>
        </p:spPr>
        <p:txBody>
          <a:bodyPr>
            <a:normAutofit/>
          </a:bodyPr>
          <a:lstStyle/>
          <a:p>
            <a:r>
              <a:rPr lang="el-GR" sz="4000" b="1" dirty="0" smtClean="0">
                <a:solidFill>
                  <a:srgbClr val="0D0D0D"/>
                </a:solidFill>
                <a:latin typeface="Calibri" pitchFamily="34" charset="0"/>
              </a:rPr>
              <a:t>Κίνηση -  Γενικά </a:t>
            </a:r>
            <a:endParaRPr lang="el-GR" sz="4000" dirty="0" smtClean="0">
              <a:solidFill>
                <a:srgbClr val="0D0D0D"/>
              </a:solidFill>
              <a:latin typeface="Calibri" pitchFamily="34" charset="0"/>
            </a:endParaRPr>
          </a:p>
        </p:txBody>
      </p:sp>
      <p:sp>
        <p:nvSpPr>
          <p:cNvPr id="3" name="Θέση περιεχομένου 2"/>
          <p:cNvSpPr>
            <a:spLocks noGrp="1"/>
          </p:cNvSpPr>
          <p:nvPr>
            <p:ph sz="quarter" idx="1"/>
          </p:nvPr>
        </p:nvSpPr>
        <p:spPr>
          <a:xfrm>
            <a:off x="395288" y="1196975"/>
            <a:ext cx="8424862" cy="5661025"/>
          </a:xfrm>
        </p:spPr>
        <p:txBody>
          <a:bodyPr>
            <a:normAutofit/>
          </a:bodyPr>
          <a:lstStyle/>
          <a:p>
            <a:r>
              <a:rPr lang="el-GR" sz="2400" dirty="0" smtClean="0">
                <a:latin typeface="Arial" charset="0"/>
              </a:rPr>
              <a:t>Η </a:t>
            </a:r>
            <a:r>
              <a:rPr lang="el-GR" sz="2400" dirty="0" smtClean="0"/>
              <a:t>κίνηση ως γεγονός προσδιορίζεται από </a:t>
            </a:r>
            <a:r>
              <a:rPr lang="el-GR" sz="2400" b="1" dirty="0" smtClean="0"/>
              <a:t>έξι</a:t>
            </a:r>
            <a:r>
              <a:rPr lang="el-GR" sz="2400" b="1" dirty="0" smtClean="0">
                <a:latin typeface="Arial" charset="0"/>
              </a:rPr>
              <a:t> </a:t>
            </a:r>
            <a:r>
              <a:rPr lang="el-GR" sz="2400" b="1" dirty="0" smtClean="0"/>
              <a:t>σημασιολογικά χαρακτηριστικά</a:t>
            </a:r>
            <a:r>
              <a:rPr lang="en-US" sz="2400" b="1" dirty="0" smtClean="0"/>
              <a:t>:</a:t>
            </a:r>
            <a:endParaRPr lang="el-GR" sz="2400" b="1" dirty="0" smtClean="0"/>
          </a:p>
          <a:p>
            <a:endParaRPr lang="en-US" sz="2400" dirty="0" smtClean="0"/>
          </a:p>
          <a:p>
            <a:pPr>
              <a:buFont typeface="Courier New" pitchFamily="49" charset="0"/>
              <a:buChar char="o"/>
            </a:pPr>
            <a:r>
              <a:rPr lang="el-GR" sz="2400" b="1" dirty="0" smtClean="0"/>
              <a:t>την οντότητα </a:t>
            </a:r>
            <a:r>
              <a:rPr lang="el-GR" sz="2400" dirty="0" smtClean="0"/>
              <a:t>που επιτελεί την κίνηση (</a:t>
            </a:r>
            <a:r>
              <a:rPr lang="en-US" sz="2400" dirty="0" smtClean="0"/>
              <a:t>figure</a:t>
            </a:r>
            <a:r>
              <a:rPr lang="el-GR" sz="2400" dirty="0" smtClean="0"/>
              <a:t>), </a:t>
            </a:r>
            <a:endParaRPr lang="en-US" sz="2400" dirty="0" smtClean="0"/>
          </a:p>
          <a:p>
            <a:pPr>
              <a:buFont typeface="Courier New" pitchFamily="49" charset="0"/>
              <a:buChar char="o"/>
            </a:pPr>
            <a:r>
              <a:rPr lang="el-GR" sz="2400" b="1" dirty="0" smtClean="0"/>
              <a:t>την ίδια την κίνηση </a:t>
            </a:r>
            <a:r>
              <a:rPr lang="el-GR" sz="2400" dirty="0" smtClean="0"/>
              <a:t>ως γεγονός (</a:t>
            </a:r>
            <a:r>
              <a:rPr lang="en-US" sz="2400" dirty="0" smtClean="0"/>
              <a:t>motion</a:t>
            </a:r>
            <a:r>
              <a:rPr lang="el-GR" sz="2400" dirty="0" smtClean="0"/>
              <a:t>), </a:t>
            </a:r>
            <a:endParaRPr lang="en-US" sz="2400" dirty="0" smtClean="0"/>
          </a:p>
          <a:p>
            <a:pPr>
              <a:buFont typeface="Courier New" pitchFamily="49" charset="0"/>
              <a:buChar char="o"/>
            </a:pPr>
            <a:r>
              <a:rPr lang="el-GR" sz="2400" b="1" dirty="0" smtClean="0"/>
              <a:t>τη διαδρομή </a:t>
            </a:r>
            <a:r>
              <a:rPr lang="el-GR" sz="2400" dirty="0" smtClean="0"/>
              <a:t>(</a:t>
            </a:r>
            <a:r>
              <a:rPr lang="en-US" sz="2400" dirty="0" smtClean="0"/>
              <a:t>path</a:t>
            </a:r>
            <a:r>
              <a:rPr lang="el-GR" sz="2400" dirty="0" smtClean="0"/>
              <a:t>) </a:t>
            </a:r>
            <a:endParaRPr lang="en-US" sz="2400" dirty="0" smtClean="0"/>
          </a:p>
          <a:p>
            <a:pPr>
              <a:buFont typeface="Courier New" pitchFamily="49" charset="0"/>
              <a:buChar char="o"/>
            </a:pPr>
            <a:r>
              <a:rPr lang="el-GR" sz="2400" b="1" dirty="0" smtClean="0"/>
              <a:t>την οντότητα αναφοράς</a:t>
            </a:r>
            <a:r>
              <a:rPr lang="el-GR" sz="2400" dirty="0" smtClean="0"/>
              <a:t>, σε σχέση πάντοτε με την αρχική οντότητα που κινείται (</a:t>
            </a:r>
            <a:r>
              <a:rPr lang="en-US" sz="2400" dirty="0" smtClean="0"/>
              <a:t>ground</a:t>
            </a:r>
            <a:r>
              <a:rPr lang="el-GR" sz="2400" dirty="0" smtClean="0"/>
              <a:t>)</a:t>
            </a:r>
            <a:endParaRPr lang="el-GR" sz="2400" dirty="0" smtClean="0">
              <a:latin typeface="Arial" charset="0"/>
            </a:endParaRPr>
          </a:p>
          <a:p>
            <a:pPr>
              <a:buFont typeface="Courier New" pitchFamily="49" charset="0"/>
              <a:buChar char="o"/>
            </a:pPr>
            <a:r>
              <a:rPr lang="el-GR" sz="2400" b="1" dirty="0" smtClean="0"/>
              <a:t>τον τρόπο </a:t>
            </a:r>
            <a:r>
              <a:rPr lang="el-GR" sz="2400" dirty="0" smtClean="0"/>
              <a:t>(</a:t>
            </a:r>
            <a:r>
              <a:rPr lang="en-US" sz="2400" dirty="0" smtClean="0"/>
              <a:t>manner</a:t>
            </a:r>
            <a:r>
              <a:rPr lang="el-GR" sz="2400" dirty="0" smtClean="0">
                <a:latin typeface="Arial" charset="0"/>
              </a:rPr>
              <a:t>)</a:t>
            </a:r>
          </a:p>
          <a:p>
            <a:pPr>
              <a:buFont typeface="Courier New" pitchFamily="49" charset="0"/>
              <a:buChar char="o"/>
            </a:pPr>
            <a:r>
              <a:rPr lang="el-GR" sz="2400" b="1" dirty="0" smtClean="0"/>
              <a:t>τον σκοπό </a:t>
            </a:r>
            <a:r>
              <a:rPr lang="el-GR" sz="2400" dirty="0" smtClean="0"/>
              <a:t>(</a:t>
            </a:r>
            <a:r>
              <a:rPr lang="en-US" sz="2400" dirty="0" smtClean="0"/>
              <a:t>cause</a:t>
            </a:r>
            <a:r>
              <a:rPr lang="el-GR" sz="24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8229600" cy="755650"/>
          </a:xfrm>
        </p:spPr>
        <p:txBody>
          <a:bodyPr>
            <a:normAutofit fontScale="90000"/>
          </a:bodyPr>
          <a:lstStyle/>
          <a:p>
            <a:r>
              <a:rPr lang="el-GR" sz="4000" b="1" dirty="0" smtClean="0">
                <a:solidFill>
                  <a:srgbClr val="0D0D0D"/>
                </a:solidFill>
                <a:latin typeface="Calibri" pitchFamily="34" charset="0"/>
              </a:rPr>
              <a:t>Κίνηση - αποσαφηνίζοντας την έννοια</a:t>
            </a:r>
          </a:p>
        </p:txBody>
      </p:sp>
      <p:sp>
        <p:nvSpPr>
          <p:cNvPr id="3" name="Θέση περιεχομένου 2"/>
          <p:cNvSpPr>
            <a:spLocks noGrp="1"/>
          </p:cNvSpPr>
          <p:nvPr>
            <p:ph sz="quarter" idx="1"/>
          </p:nvPr>
        </p:nvSpPr>
        <p:spPr>
          <a:xfrm>
            <a:off x="395288" y="836613"/>
            <a:ext cx="8424862" cy="5545137"/>
          </a:xfrm>
        </p:spPr>
        <p:txBody>
          <a:bodyPr>
            <a:normAutofit/>
          </a:bodyPr>
          <a:lstStyle/>
          <a:p>
            <a:pPr marL="0" indent="0">
              <a:lnSpc>
                <a:spcPct val="90000"/>
              </a:lnSpc>
              <a:buFont typeface="Wingdings 3" pitchFamily="18" charset="2"/>
              <a:buNone/>
            </a:pPr>
            <a:r>
              <a:rPr lang="el-GR" sz="2400" dirty="0" smtClean="0"/>
              <a:t> </a:t>
            </a:r>
          </a:p>
          <a:p>
            <a:pPr marL="0" indent="0">
              <a:lnSpc>
                <a:spcPct val="90000"/>
              </a:lnSpc>
              <a:buFont typeface="Wingdings 3" pitchFamily="18" charset="2"/>
              <a:buNone/>
            </a:pPr>
            <a:r>
              <a:rPr lang="el-GR" sz="2400" dirty="0" smtClean="0">
                <a:latin typeface="Arial" pitchFamily="34" charset="0"/>
                <a:cs typeface="Arial" pitchFamily="34" charset="0"/>
              </a:rPr>
              <a:t>Στη </a:t>
            </a:r>
            <a:r>
              <a:rPr lang="el-GR" sz="2400" b="1" dirty="0" smtClean="0">
                <a:latin typeface="Arial" pitchFamily="34" charset="0"/>
                <a:cs typeface="Arial" pitchFamily="34" charset="0"/>
              </a:rPr>
              <a:t>Φυσική</a:t>
            </a:r>
            <a:r>
              <a:rPr lang="el-GR" sz="2400" dirty="0" smtClean="0">
                <a:latin typeface="Arial" pitchFamily="34" charset="0"/>
                <a:cs typeface="Arial" pitchFamily="34" charset="0"/>
              </a:rPr>
              <a:t> ως κίνηση ορίζεται </a:t>
            </a:r>
            <a:r>
              <a:rPr lang="el-GR" sz="2400" b="1" dirty="0" smtClean="0">
                <a:latin typeface="Arial" pitchFamily="34" charset="0"/>
                <a:cs typeface="Arial" pitchFamily="34" charset="0"/>
              </a:rPr>
              <a:t>η μεταβολή </a:t>
            </a:r>
            <a:r>
              <a:rPr lang="el-GR" sz="2400" dirty="0" smtClean="0">
                <a:latin typeface="Arial" pitchFamily="34" charset="0"/>
                <a:cs typeface="Arial" pitchFamily="34" charset="0"/>
              </a:rPr>
              <a:t>της </a:t>
            </a:r>
            <a:r>
              <a:rPr lang="el-GR" sz="2400" b="1" dirty="0" smtClean="0">
                <a:latin typeface="Arial" pitchFamily="34" charset="0"/>
                <a:cs typeface="Arial" pitchFamily="34" charset="0"/>
              </a:rPr>
              <a:t>θέσης ή του προσανατολισμού </a:t>
            </a:r>
            <a:r>
              <a:rPr lang="el-GR" sz="2400" dirty="0" smtClean="0">
                <a:latin typeface="Arial" pitchFamily="34" charset="0"/>
                <a:cs typeface="Arial" pitchFamily="34" charset="0"/>
              </a:rPr>
              <a:t>ενός σώματος ως προς ένα δεδομένο σύστημα αναφοράς.  </a:t>
            </a:r>
          </a:p>
          <a:p>
            <a:pPr marL="0" indent="0">
              <a:lnSpc>
                <a:spcPct val="90000"/>
              </a:lnSpc>
              <a:buFont typeface="Wingdings 3" pitchFamily="18" charset="2"/>
              <a:buNone/>
            </a:pPr>
            <a:endParaRPr lang="el-GR" sz="2400" dirty="0" smtClean="0">
              <a:latin typeface="Arial" pitchFamily="34" charset="0"/>
              <a:cs typeface="Arial" pitchFamily="34" charset="0"/>
            </a:endParaRPr>
          </a:p>
          <a:p>
            <a:pPr marL="0" indent="0">
              <a:lnSpc>
                <a:spcPct val="90000"/>
              </a:lnSpc>
              <a:buNone/>
            </a:pPr>
            <a:r>
              <a:rPr lang="el-GR" sz="2400" dirty="0" smtClean="0">
                <a:latin typeface="Arial" pitchFamily="34" charset="0"/>
                <a:cs typeface="Arial" pitchFamily="34" charset="0"/>
              </a:rPr>
              <a:t>Οι </a:t>
            </a:r>
            <a:r>
              <a:rPr lang="el-GR" sz="2400" b="1" dirty="0" smtClean="0">
                <a:latin typeface="Arial" pitchFamily="34" charset="0"/>
                <a:cs typeface="Arial" pitchFamily="34" charset="0"/>
              </a:rPr>
              <a:t>γλώσσες</a:t>
            </a:r>
            <a:r>
              <a:rPr lang="el-GR" sz="2400" dirty="0" smtClean="0">
                <a:latin typeface="Arial" pitchFamily="34" charset="0"/>
                <a:cs typeface="Arial" pitchFamily="34" charset="0"/>
              </a:rPr>
              <a:t> χρησιμοποιούν ποικιλία τρόπων για να δηλώσουν την κίνηση.  Στα </a:t>
            </a:r>
            <a:r>
              <a:rPr lang="el-GR" sz="2400" b="1" dirty="0" smtClean="0">
                <a:latin typeface="Arial" pitchFamily="34" charset="0"/>
                <a:cs typeface="Arial" pitchFamily="34" charset="0"/>
              </a:rPr>
              <a:t>αγγλικά</a:t>
            </a:r>
            <a:r>
              <a:rPr lang="el-GR" sz="2400" dirty="0" smtClean="0">
                <a:latin typeface="Arial" pitchFamily="34" charset="0"/>
                <a:cs typeface="Arial" pitchFamily="34" charset="0"/>
              </a:rPr>
              <a:t>, ο τρόπος της κίνησης </a:t>
            </a:r>
            <a:r>
              <a:rPr lang="el-GR" sz="2400" b="1" dirty="0" smtClean="0">
                <a:latin typeface="Arial" pitchFamily="34" charset="0"/>
                <a:cs typeface="Arial" pitchFamily="34" charset="0"/>
              </a:rPr>
              <a:t>λεξικοποιείται</a:t>
            </a:r>
            <a:r>
              <a:rPr lang="el-GR" sz="2400" b="1" dirty="0">
                <a:latin typeface="Arial" pitchFamily="34" charset="0"/>
                <a:cs typeface="Arial" pitchFamily="34" charset="0"/>
              </a:rPr>
              <a:t> </a:t>
            </a:r>
            <a:r>
              <a:rPr lang="el-GR" sz="2400" dirty="0" smtClean="0">
                <a:latin typeface="Arial" pitchFamily="34" charset="0"/>
                <a:cs typeface="Arial" pitchFamily="34" charset="0"/>
              </a:rPr>
              <a:t>στο ίδιο το ρήμα (π.χ. </a:t>
            </a:r>
            <a:r>
              <a:rPr lang="en-US" sz="2400" dirty="0" smtClean="0">
                <a:latin typeface="Arial" pitchFamily="34" charset="0"/>
                <a:cs typeface="Arial" pitchFamily="34" charset="0"/>
              </a:rPr>
              <a:t>roll</a:t>
            </a:r>
            <a:r>
              <a:rPr lang="el-GR" sz="2400" dirty="0" smtClean="0">
                <a:latin typeface="Arial" pitchFamily="34" charset="0"/>
                <a:cs typeface="Arial" pitchFamily="34" charset="0"/>
              </a:rPr>
              <a:t>, </a:t>
            </a:r>
            <a:r>
              <a:rPr lang="en-US" sz="2400" dirty="0" smtClean="0">
                <a:latin typeface="Arial" pitchFamily="34" charset="0"/>
                <a:cs typeface="Arial" pitchFamily="34" charset="0"/>
              </a:rPr>
              <a:t>pop</a:t>
            </a:r>
            <a:r>
              <a:rPr lang="el-GR" sz="2400" dirty="0" smtClean="0">
                <a:latin typeface="Arial" pitchFamily="34" charset="0"/>
                <a:cs typeface="Arial" pitchFamily="34" charset="0"/>
              </a:rPr>
              <a:t>). </a:t>
            </a:r>
          </a:p>
          <a:p>
            <a:pPr marL="0" indent="0">
              <a:lnSpc>
                <a:spcPct val="90000"/>
              </a:lnSpc>
              <a:buNone/>
            </a:pPr>
            <a:r>
              <a:rPr lang="el-GR" sz="2400" dirty="0" smtClean="0">
                <a:latin typeface="Arial" pitchFamily="34" charset="0"/>
                <a:cs typeface="Arial" pitchFamily="34" charset="0"/>
              </a:rPr>
              <a:t>Στα </a:t>
            </a:r>
            <a:r>
              <a:rPr lang="el-GR" sz="2400" b="1" dirty="0" smtClean="0">
                <a:latin typeface="Arial" pitchFamily="34" charset="0"/>
                <a:cs typeface="Arial" pitchFamily="34" charset="0"/>
              </a:rPr>
              <a:t>ελληνικά</a:t>
            </a:r>
            <a:r>
              <a:rPr lang="el-GR" sz="2400" dirty="0" smtClean="0">
                <a:latin typeface="Arial" pitchFamily="34" charset="0"/>
                <a:cs typeface="Arial" pitchFamily="34" charset="0"/>
              </a:rPr>
              <a:t>, τα ρήματα κίνησης συνήθως δηλώνουν την</a:t>
            </a:r>
            <a:r>
              <a:rPr lang="el-GR" sz="2400" b="1" dirty="0" smtClean="0">
                <a:latin typeface="Arial" pitchFamily="34" charset="0"/>
                <a:cs typeface="Arial" pitchFamily="34" charset="0"/>
              </a:rPr>
              <a:t> διαδρομή </a:t>
            </a:r>
            <a:r>
              <a:rPr lang="el-GR" sz="2400" dirty="0" smtClean="0">
                <a:latin typeface="Arial" pitchFamily="34" charset="0"/>
                <a:cs typeface="Arial" pitchFamily="34" charset="0"/>
              </a:rPr>
              <a:t>και  χρησιμοποιούν </a:t>
            </a:r>
            <a:r>
              <a:rPr lang="el-GR" sz="2400" b="1" dirty="0" smtClean="0">
                <a:latin typeface="Arial" pitchFamily="34" charset="0"/>
                <a:cs typeface="Arial" pitchFamily="34" charset="0"/>
              </a:rPr>
              <a:t>επιρρηματικές εκφράσεις </a:t>
            </a:r>
            <a:r>
              <a:rPr lang="el-GR" sz="2400" dirty="0" smtClean="0">
                <a:latin typeface="Arial" pitchFamily="34" charset="0"/>
                <a:cs typeface="Arial" pitchFamily="34" charset="0"/>
              </a:rPr>
              <a:t>για να εκφράσουν τον </a:t>
            </a:r>
            <a:r>
              <a:rPr lang="el-GR" sz="2400" b="1" dirty="0" smtClean="0">
                <a:latin typeface="Arial" pitchFamily="34" charset="0"/>
                <a:cs typeface="Arial" pitchFamily="34" charset="0"/>
              </a:rPr>
              <a:t>τρόπο</a:t>
            </a:r>
            <a:r>
              <a:rPr lang="el-GR" sz="2400" dirty="0" smtClean="0">
                <a:latin typeface="Arial" pitchFamily="34" charset="0"/>
                <a:cs typeface="Arial" pitchFamily="34" charset="0"/>
              </a:rPr>
              <a:t> . </a:t>
            </a:r>
          </a:p>
          <a:p>
            <a:pPr marL="0" indent="0">
              <a:lnSpc>
                <a:spcPct val="90000"/>
              </a:lnSpc>
              <a:buFont typeface="Wingdings 3" pitchFamily="18" charset="2"/>
              <a:buNone/>
            </a:pPr>
            <a:endParaRPr lang="el-GR" sz="2400" dirty="0" smtClean="0"/>
          </a:p>
          <a:p>
            <a:pPr marL="0" indent="0">
              <a:lnSpc>
                <a:spcPct val="90000"/>
              </a:lnSpc>
              <a:buFont typeface="Wingdings 3" pitchFamily="18" charset="2"/>
              <a:buNone/>
            </a:pPr>
            <a:endParaRPr lang="el-GR" sz="2400" b="1" dirty="0" smtClean="0"/>
          </a:p>
          <a:p>
            <a:pPr marL="0" indent="0">
              <a:lnSpc>
                <a:spcPct val="90000"/>
              </a:lnSpc>
              <a:buFont typeface="Wingdings 3" pitchFamily="18" charset="2"/>
              <a:buNone/>
            </a:pPr>
            <a:endParaRPr lang="el-GR" sz="28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D0D0D"/>
                </a:solidFill>
                <a:latin typeface="Calibri" pitchFamily="34" charset="0"/>
              </a:rPr>
              <a:t>Διάρθρωση παρουσίασης</a:t>
            </a:r>
          </a:p>
        </p:txBody>
      </p:sp>
      <p:sp>
        <p:nvSpPr>
          <p:cNvPr id="3" name="Θέση περιεχομένου 2"/>
          <p:cNvSpPr>
            <a:spLocks noGrp="1"/>
          </p:cNvSpPr>
          <p:nvPr>
            <p:ph sz="quarter" idx="1"/>
          </p:nvPr>
        </p:nvSpPr>
        <p:spPr>
          <a:xfrm>
            <a:off x="457200" y="1219200"/>
            <a:ext cx="8229600" cy="4937125"/>
          </a:xfrm>
        </p:spPr>
        <p:txBody>
          <a:bodyPr>
            <a:normAutofit/>
          </a:bodyPr>
          <a:lstStyle/>
          <a:p>
            <a:pPr marL="0" indent="0">
              <a:buFont typeface="Wingdings 3" pitchFamily="18" charset="2"/>
              <a:buNone/>
            </a:pPr>
            <a:r>
              <a:rPr lang="en-US" sz="2800" dirty="0" smtClean="0">
                <a:solidFill>
                  <a:srgbClr val="FDF0CA"/>
                </a:solidFill>
                <a:latin typeface="Calibri" pitchFamily="34" charset="0"/>
              </a:rPr>
              <a:t>1) </a:t>
            </a:r>
            <a:r>
              <a:rPr lang="el-GR" sz="2800" dirty="0" smtClean="0">
                <a:solidFill>
                  <a:srgbClr val="FDF0CA"/>
                </a:solidFill>
              </a:rPr>
              <a:t>Αντικείμενο διπλωματικής εργασίας</a:t>
            </a:r>
          </a:p>
          <a:p>
            <a:pPr marL="0" indent="0">
              <a:buFont typeface="Wingdings 3" pitchFamily="18" charset="2"/>
              <a:buNone/>
            </a:pPr>
            <a:r>
              <a:rPr lang="el-GR" sz="2800" dirty="0" smtClean="0">
                <a:solidFill>
                  <a:srgbClr val="FDF0CA"/>
                </a:solidFill>
              </a:rPr>
              <a:t>2) Κίνηση</a:t>
            </a:r>
            <a:r>
              <a:rPr lang="en-US" sz="2800" dirty="0" smtClean="0">
                <a:solidFill>
                  <a:srgbClr val="FDF0CA"/>
                </a:solidFill>
              </a:rPr>
              <a:t> </a:t>
            </a:r>
            <a:r>
              <a:rPr lang="el-GR" sz="2800" dirty="0" smtClean="0">
                <a:solidFill>
                  <a:srgbClr val="FDF0CA"/>
                </a:solidFill>
              </a:rPr>
              <a:t>- Γενικά</a:t>
            </a:r>
          </a:p>
          <a:p>
            <a:pPr marL="0" indent="0">
              <a:buFont typeface="Wingdings 3" pitchFamily="18" charset="2"/>
              <a:buNone/>
            </a:pPr>
            <a:r>
              <a:rPr lang="el-GR" sz="2800" b="1" dirty="0" smtClean="0"/>
              <a:t>3) Κατηγοριοποιήσεις Ρημάτων Κίνησης</a:t>
            </a:r>
          </a:p>
          <a:p>
            <a:pPr marL="0" indent="0">
              <a:buFont typeface="Wingdings 3" pitchFamily="18" charset="2"/>
              <a:buNone/>
            </a:pPr>
            <a:r>
              <a:rPr lang="el-GR" sz="2800" dirty="0" smtClean="0"/>
              <a:t>4) Διάκριση Σημασιών</a:t>
            </a:r>
            <a:r>
              <a:rPr lang="en-US" sz="2800" dirty="0" smtClean="0"/>
              <a:t> </a:t>
            </a:r>
            <a:r>
              <a:rPr lang="el-GR" sz="2800" dirty="0" smtClean="0"/>
              <a:t>- Μεθοδολογία</a:t>
            </a:r>
          </a:p>
          <a:p>
            <a:pPr marL="0" indent="0">
              <a:buFont typeface="Wingdings 3" pitchFamily="18" charset="2"/>
              <a:buNone/>
            </a:pPr>
            <a:r>
              <a:rPr lang="el-GR" sz="2800" dirty="0" smtClean="0"/>
              <a:t>5) Αισθησιοκινητικά δεδομένα (κίνηση, δύναμη, </a:t>
            </a:r>
            <a:r>
              <a:rPr lang="en-US" sz="2800" dirty="0" smtClean="0"/>
              <a:t>	</a:t>
            </a:r>
            <a:r>
              <a:rPr lang="el-GR" sz="2800" dirty="0" smtClean="0"/>
              <a:t>κωδικοποίηση κίνησης)</a:t>
            </a:r>
          </a:p>
          <a:p>
            <a:pPr marL="0" indent="0">
              <a:buFont typeface="Wingdings 3" pitchFamily="18" charset="2"/>
              <a:buNone/>
            </a:pPr>
            <a:r>
              <a:rPr lang="el-GR" sz="2800" dirty="0" smtClean="0"/>
              <a:t>6) Στατιστική ανάλυση</a:t>
            </a:r>
          </a:p>
          <a:p>
            <a:pPr marL="0" indent="0">
              <a:buNone/>
            </a:pPr>
            <a:r>
              <a:rPr lang="el-GR" sz="2800" dirty="0" smtClean="0"/>
              <a:t>7) Συμπεράσματα</a:t>
            </a:r>
            <a:r>
              <a:rPr lang="en-US" sz="2800" dirty="0" smtClean="0"/>
              <a:t> </a:t>
            </a:r>
            <a:r>
              <a:rPr lang="el-GR" sz="2800" dirty="0" smtClean="0"/>
              <a:t>- Προτάσεις </a:t>
            </a:r>
            <a:r>
              <a:rPr lang="el-GR" sz="2800" dirty="0"/>
              <a:t>για περεταίρω έρευνα και αξιοποίηση</a:t>
            </a:r>
            <a:endParaRPr lang="el-GR" sz="2800" dirty="0">
              <a:solidFill>
                <a:srgbClr val="FF0000"/>
              </a:solidFill>
            </a:endParaRPr>
          </a:p>
          <a:p>
            <a:pPr marL="0" indent="0">
              <a:buFont typeface="Wingdings 3" pitchFamily="18" charset="2"/>
              <a:buNone/>
            </a:pPr>
            <a:endParaRPr lang="el-GR" sz="2800" dirty="0" smtClean="0">
              <a:solidFill>
                <a:srgbClr val="FF0000"/>
              </a:solidFill>
            </a:endParaRPr>
          </a:p>
          <a:p>
            <a:pPr marL="0" indent="0"/>
            <a:endParaRPr lang="el-GR" dirty="0" smtClean="0"/>
          </a:p>
          <a:p>
            <a:pPr marL="0" indent="0"/>
            <a:endParaRPr lang="el-GR" dirty="0" smtClean="0"/>
          </a:p>
          <a:p>
            <a:pPr marL="0" indent="0"/>
            <a:endParaRPr lang="el-G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fontAlgn="auto">
              <a:spcAft>
                <a:spcPts val="0"/>
              </a:spcAft>
              <a:defRPr/>
            </a:pPr>
            <a:r>
              <a:rPr lang="el-GR" sz="4000" b="1" dirty="0" smtClean="0">
                <a:solidFill>
                  <a:schemeClr val="tx1">
                    <a:lumMod val="95000"/>
                    <a:lumOff val="5000"/>
                  </a:schemeClr>
                </a:solidFill>
                <a:latin typeface="+mn-lt"/>
              </a:rPr>
              <a:t>Κατηγοριοποίηση Ρημάτων Κίνησης</a:t>
            </a:r>
            <a:endParaRPr lang="el-GR" sz="4000" b="1" dirty="0">
              <a:solidFill>
                <a:schemeClr val="tx1">
                  <a:lumMod val="95000"/>
                  <a:lumOff val="5000"/>
                </a:schemeClr>
              </a:solidFill>
              <a:latin typeface="+mn-lt"/>
            </a:endParaRPr>
          </a:p>
        </p:txBody>
      </p:sp>
      <p:sp>
        <p:nvSpPr>
          <p:cNvPr id="3" name="Θέση περιεχομένου 2"/>
          <p:cNvSpPr>
            <a:spLocks noGrp="1"/>
          </p:cNvSpPr>
          <p:nvPr>
            <p:ph sz="quarter" idx="1"/>
          </p:nvPr>
        </p:nvSpPr>
        <p:spPr>
          <a:xfrm>
            <a:off x="457200" y="1219200"/>
            <a:ext cx="8229600" cy="4937125"/>
          </a:xfrm>
        </p:spPr>
        <p:txBody>
          <a:bodyPr>
            <a:normAutofit fontScale="92500" lnSpcReduction="10000"/>
          </a:bodyPr>
          <a:lstStyle/>
          <a:p>
            <a:pPr marL="514350" indent="-514350">
              <a:lnSpc>
                <a:spcPct val="90000"/>
              </a:lnSpc>
              <a:buFont typeface="Bookman Old Style" pitchFamily="18" charset="0"/>
              <a:buAutoNum type="arabicPeriod"/>
            </a:pPr>
            <a:r>
              <a:rPr lang="el-GR" sz="2400" b="1" i="1" dirty="0" smtClean="0">
                <a:cs typeface="Arial" pitchFamily="34" charset="0"/>
              </a:rPr>
              <a:t>Κατηγοριοποίηση Ρημάτων Κίνησης της Αγγλικής κατά Β</a:t>
            </a:r>
            <a:r>
              <a:rPr lang="en-US" sz="2400" b="1" i="1" dirty="0" smtClean="0">
                <a:cs typeface="Arial" pitchFamily="34" charset="0"/>
              </a:rPr>
              <a:t>eth Levin</a:t>
            </a:r>
            <a:endParaRPr lang="el-GR" sz="2400" b="1" i="1" dirty="0" smtClean="0">
              <a:cs typeface="Arial" pitchFamily="34" charset="0"/>
            </a:endParaRPr>
          </a:p>
          <a:p>
            <a:pPr marL="514350" indent="-514350">
              <a:lnSpc>
                <a:spcPct val="90000"/>
              </a:lnSpc>
              <a:buFont typeface="Wingdings 3" pitchFamily="18" charset="2"/>
              <a:buNone/>
            </a:pPr>
            <a:endParaRPr lang="el-GR" sz="2400" b="1" i="1" dirty="0" smtClean="0">
              <a:cs typeface="Arial" pitchFamily="34" charset="0"/>
            </a:endParaRPr>
          </a:p>
          <a:p>
            <a:pPr marL="514350" indent="-514350">
              <a:lnSpc>
                <a:spcPct val="90000"/>
              </a:lnSpc>
              <a:buFont typeface="Wingdings 3" pitchFamily="18" charset="2"/>
              <a:buNone/>
            </a:pPr>
            <a:r>
              <a:rPr lang="el-GR" sz="2400" dirty="0" smtClean="0">
                <a:cs typeface="Arial" pitchFamily="34" charset="0"/>
              </a:rPr>
              <a:t>α) ρήματα που </a:t>
            </a:r>
            <a:r>
              <a:rPr lang="el-GR" sz="2400" dirty="0" smtClean="0">
                <a:cs typeface="Arial" pitchFamily="34" charset="0"/>
              </a:rPr>
              <a:t>δηλώνουν </a:t>
            </a:r>
            <a:r>
              <a:rPr lang="en-US" sz="2400" b="1" dirty="0" smtClean="0">
                <a:latin typeface="Calibri" panose="020F0502020204030204" pitchFamily="34" charset="0"/>
                <a:cs typeface="Calibri" panose="020F0502020204030204" pitchFamily="34" charset="0"/>
              </a:rPr>
              <a:t>“</a:t>
            </a:r>
            <a:r>
              <a:rPr lang="el-GR" sz="2400" b="1" dirty="0" smtClean="0">
                <a:cs typeface="Arial" pitchFamily="34" charset="0"/>
              </a:rPr>
              <a:t>εγγενώς </a:t>
            </a:r>
            <a:r>
              <a:rPr lang="el-GR" sz="2400" b="1" dirty="0" smtClean="0">
                <a:cs typeface="Arial" pitchFamily="34" charset="0"/>
              </a:rPr>
              <a:t>κατευθυνόμενη </a:t>
            </a:r>
            <a:r>
              <a:rPr lang="el-GR" sz="2400" b="1" dirty="0" smtClean="0">
                <a:cs typeface="Arial" pitchFamily="34" charset="0"/>
              </a:rPr>
              <a:t>κίνηση</a:t>
            </a:r>
            <a:r>
              <a:rPr lang="en-US" sz="2400" b="1" dirty="0" smtClean="0">
                <a:latin typeface="Calibri" panose="020F0502020204030204" pitchFamily="34" charset="0"/>
                <a:cs typeface="Calibri" panose="020F0502020204030204" pitchFamily="34" charset="0"/>
              </a:rPr>
              <a:t>”</a:t>
            </a:r>
            <a:r>
              <a:rPr lang="el-GR" sz="2400" b="1" dirty="0" smtClean="0">
                <a:cs typeface="Arial" pitchFamily="34" charset="0"/>
              </a:rPr>
              <a:t> </a:t>
            </a:r>
            <a:r>
              <a:rPr lang="el-GR" sz="2400" dirty="0" smtClean="0">
                <a:cs typeface="Arial" pitchFamily="34" charset="0"/>
              </a:rPr>
              <a:t>(</a:t>
            </a:r>
            <a:r>
              <a:rPr lang="en-US" sz="2400" i="1" dirty="0" smtClean="0">
                <a:cs typeface="Arial" pitchFamily="34" charset="0"/>
              </a:rPr>
              <a:t>arrive</a:t>
            </a:r>
            <a:r>
              <a:rPr lang="el-GR" sz="2400" i="1" dirty="0" smtClean="0">
                <a:cs typeface="Arial" pitchFamily="34" charset="0"/>
              </a:rPr>
              <a:t>, </a:t>
            </a:r>
            <a:r>
              <a:rPr lang="en-US" sz="2400" i="1" dirty="0" smtClean="0">
                <a:cs typeface="Arial" pitchFamily="34" charset="0"/>
              </a:rPr>
              <a:t>come</a:t>
            </a:r>
            <a:r>
              <a:rPr lang="el-GR" sz="2400" i="1" dirty="0" smtClean="0">
                <a:cs typeface="Arial" pitchFamily="34" charset="0"/>
              </a:rPr>
              <a:t>, </a:t>
            </a:r>
            <a:r>
              <a:rPr lang="en-US" sz="2400" i="1" dirty="0" smtClean="0">
                <a:cs typeface="Arial" pitchFamily="34" charset="0"/>
              </a:rPr>
              <a:t>depart</a:t>
            </a:r>
            <a:r>
              <a:rPr lang="el-GR" sz="2400" dirty="0" smtClean="0">
                <a:cs typeface="Arial" pitchFamily="34" charset="0"/>
              </a:rPr>
              <a:t>).</a:t>
            </a:r>
          </a:p>
          <a:p>
            <a:pPr marL="514350" indent="-514350">
              <a:lnSpc>
                <a:spcPct val="90000"/>
              </a:lnSpc>
              <a:buFont typeface="Wingdings 3" pitchFamily="18" charset="2"/>
              <a:buNone/>
            </a:pPr>
            <a:r>
              <a:rPr lang="el-GR" sz="2400" dirty="0" smtClean="0">
                <a:cs typeface="Arial" pitchFamily="34" charset="0"/>
              </a:rPr>
              <a:t> β) ρήματα που δηλώνουν </a:t>
            </a:r>
            <a:r>
              <a:rPr lang="el-GR" sz="2400" b="1" dirty="0" smtClean="0">
                <a:cs typeface="Arial" pitchFamily="34" charset="0"/>
              </a:rPr>
              <a:t>“απομάκρυνση” </a:t>
            </a:r>
            <a:r>
              <a:rPr lang="el-GR" sz="2400" dirty="0" smtClean="0">
                <a:cs typeface="Arial" pitchFamily="34" charset="0"/>
              </a:rPr>
              <a:t>(</a:t>
            </a:r>
            <a:r>
              <a:rPr lang="en-US" sz="2400" i="1" dirty="0" smtClean="0">
                <a:cs typeface="Arial" pitchFamily="34" charset="0"/>
              </a:rPr>
              <a:t>abandon</a:t>
            </a:r>
            <a:r>
              <a:rPr lang="el-GR" sz="2400" i="1" dirty="0" smtClean="0">
                <a:cs typeface="Arial" pitchFamily="34" charset="0"/>
              </a:rPr>
              <a:t>, </a:t>
            </a:r>
            <a:r>
              <a:rPr lang="en-US" sz="2400" i="1" dirty="0" smtClean="0">
                <a:cs typeface="Arial" pitchFamily="34" charset="0"/>
              </a:rPr>
              <a:t>desert</a:t>
            </a:r>
            <a:r>
              <a:rPr lang="el-GR" sz="2400" i="1" dirty="0" smtClean="0">
                <a:cs typeface="Arial" pitchFamily="34" charset="0"/>
              </a:rPr>
              <a:t>,</a:t>
            </a:r>
            <a:r>
              <a:rPr lang="en-US" sz="2400" i="1" dirty="0" smtClean="0">
                <a:cs typeface="Arial" pitchFamily="34" charset="0"/>
              </a:rPr>
              <a:t>leave</a:t>
            </a:r>
            <a:r>
              <a:rPr lang="el-GR" sz="2400" dirty="0" smtClean="0">
                <a:cs typeface="Arial" pitchFamily="34" charset="0"/>
              </a:rPr>
              <a:t>).</a:t>
            </a:r>
          </a:p>
          <a:p>
            <a:pPr marL="514350" indent="-514350">
              <a:lnSpc>
                <a:spcPct val="90000"/>
              </a:lnSpc>
              <a:buNone/>
            </a:pPr>
            <a:r>
              <a:rPr lang="el-GR" sz="2400" dirty="0" smtClean="0">
                <a:cs typeface="Arial" pitchFamily="34" charset="0"/>
              </a:rPr>
              <a:t> γ) ρήματα που δηλώνουν τον </a:t>
            </a:r>
            <a:r>
              <a:rPr lang="en-US" sz="2400" b="1" dirty="0" smtClean="0">
                <a:latin typeface="Calibri" panose="020F0502020204030204" pitchFamily="34" charset="0"/>
                <a:cs typeface="Calibri" panose="020F0502020204030204" pitchFamily="34" charset="0"/>
              </a:rPr>
              <a:t>“</a:t>
            </a:r>
            <a:r>
              <a:rPr lang="el-GR" sz="2400" b="1" dirty="0" smtClean="0">
                <a:latin typeface="Calibri" panose="020F0502020204030204" pitchFamily="34" charset="0"/>
                <a:cs typeface="Calibri" panose="020F0502020204030204" pitchFamily="34" charset="0"/>
              </a:rPr>
              <a:t>τρόπο κίνησης”</a:t>
            </a:r>
          </a:p>
          <a:p>
            <a:pPr marL="514350" indent="-514350">
              <a:lnSpc>
                <a:spcPct val="90000"/>
              </a:lnSpc>
              <a:buFont typeface="Wingdings 3" pitchFamily="18" charset="2"/>
              <a:buNone/>
            </a:pPr>
            <a:r>
              <a:rPr lang="el-GR" sz="2400" dirty="0" smtClean="0">
                <a:cs typeface="Arial" pitchFamily="34" charset="0"/>
              </a:rPr>
              <a:t>      ι</a:t>
            </a:r>
            <a:r>
              <a:rPr lang="en-US" sz="2400" dirty="0" smtClean="0">
                <a:cs typeface="Arial" pitchFamily="34" charset="0"/>
              </a:rPr>
              <a:t>. roll verbs (</a:t>
            </a:r>
            <a:r>
              <a:rPr lang="el-GR" sz="2400" dirty="0" smtClean="0">
                <a:cs typeface="Arial" pitchFamily="34" charset="0"/>
              </a:rPr>
              <a:t>κίνηση κύλισης</a:t>
            </a:r>
            <a:r>
              <a:rPr lang="en-US" sz="2400" dirty="0" smtClean="0">
                <a:cs typeface="Arial" pitchFamily="34" charset="0"/>
              </a:rPr>
              <a:t>, </a:t>
            </a:r>
            <a:r>
              <a:rPr lang="el-GR" sz="2400" dirty="0" smtClean="0">
                <a:cs typeface="Arial" pitchFamily="34" charset="0"/>
              </a:rPr>
              <a:t>όπως</a:t>
            </a:r>
            <a:r>
              <a:rPr lang="en-US" sz="2400" dirty="0" smtClean="0">
                <a:cs typeface="Arial" pitchFamily="34" charset="0"/>
              </a:rPr>
              <a:t>: </a:t>
            </a:r>
            <a:r>
              <a:rPr lang="en-US" sz="2400" i="1" dirty="0" smtClean="0">
                <a:cs typeface="Arial" pitchFamily="34" charset="0"/>
              </a:rPr>
              <a:t>roll, drift, swing e.t.c.</a:t>
            </a:r>
            <a:r>
              <a:rPr lang="en-US" sz="2400" dirty="0" smtClean="0">
                <a:cs typeface="Arial" pitchFamily="34" charset="0"/>
              </a:rPr>
              <a:t>).</a:t>
            </a:r>
            <a:endParaRPr lang="el-GR" sz="2400" dirty="0" smtClean="0">
              <a:cs typeface="Arial" pitchFamily="34" charset="0"/>
            </a:endParaRPr>
          </a:p>
          <a:p>
            <a:pPr marL="514350" indent="-514350">
              <a:lnSpc>
                <a:spcPct val="90000"/>
              </a:lnSpc>
              <a:buFont typeface="Wingdings 3" pitchFamily="18" charset="2"/>
              <a:buNone/>
            </a:pPr>
            <a:r>
              <a:rPr lang="en-US" sz="2400" dirty="0" smtClean="0">
                <a:cs typeface="Arial" pitchFamily="34" charset="0"/>
              </a:rPr>
              <a:t>      </a:t>
            </a:r>
            <a:r>
              <a:rPr lang="el-GR" sz="2400" dirty="0" smtClean="0">
                <a:cs typeface="Arial" pitchFamily="34" charset="0"/>
              </a:rPr>
              <a:t>ιι</a:t>
            </a:r>
            <a:r>
              <a:rPr lang="en-US" sz="2400" dirty="0" smtClean="0">
                <a:cs typeface="Arial" pitchFamily="34" charset="0"/>
              </a:rPr>
              <a:t>. run verbs (</a:t>
            </a:r>
            <a:r>
              <a:rPr lang="el-GR" sz="2400" dirty="0" smtClean="0">
                <a:cs typeface="Arial" pitchFamily="34" charset="0"/>
              </a:rPr>
              <a:t>κίνηση τρεξίματος</a:t>
            </a:r>
            <a:r>
              <a:rPr lang="en-US" sz="2400" dirty="0" smtClean="0">
                <a:cs typeface="Arial" pitchFamily="34" charset="0"/>
              </a:rPr>
              <a:t>, </a:t>
            </a:r>
            <a:r>
              <a:rPr lang="el-GR" sz="2400" dirty="0" smtClean="0">
                <a:cs typeface="Arial" pitchFamily="34" charset="0"/>
              </a:rPr>
              <a:t>όπως</a:t>
            </a:r>
            <a:r>
              <a:rPr lang="en-US" sz="2400" dirty="0" smtClean="0">
                <a:cs typeface="Arial" pitchFamily="34" charset="0"/>
              </a:rPr>
              <a:t>: </a:t>
            </a:r>
            <a:r>
              <a:rPr lang="en-US" sz="2400" i="1" dirty="0" smtClean="0">
                <a:cs typeface="Arial" pitchFamily="34" charset="0"/>
              </a:rPr>
              <a:t>jump, climb, stroll e.t.c</a:t>
            </a:r>
            <a:r>
              <a:rPr lang="en-US" sz="2400" dirty="0" smtClean="0">
                <a:cs typeface="Arial" pitchFamily="34" charset="0"/>
              </a:rPr>
              <a:t>.).</a:t>
            </a:r>
            <a:endParaRPr lang="el-GR" sz="2400" dirty="0" smtClean="0">
              <a:cs typeface="Arial" pitchFamily="34" charset="0"/>
            </a:endParaRPr>
          </a:p>
          <a:p>
            <a:pPr marL="514350" indent="-514350">
              <a:lnSpc>
                <a:spcPct val="90000"/>
              </a:lnSpc>
              <a:buNone/>
            </a:pPr>
            <a:r>
              <a:rPr lang="el-GR" sz="2400" dirty="0" smtClean="0">
                <a:cs typeface="Arial" pitchFamily="34" charset="0"/>
              </a:rPr>
              <a:t>δ) ρήματα που </a:t>
            </a:r>
            <a:r>
              <a:rPr lang="el-GR" sz="2400" dirty="0" smtClean="0">
                <a:latin typeface="Calibri" panose="020F0502020204030204" pitchFamily="34" charset="0"/>
                <a:cs typeface="Calibri" panose="020F0502020204030204" pitchFamily="34" charset="0"/>
              </a:rPr>
              <a:t>δηλώνουν </a:t>
            </a:r>
            <a:r>
              <a:rPr lang="en-US" sz="2400" b="1" dirty="0" smtClean="0">
                <a:latin typeface="Calibri" panose="020F0502020204030204" pitchFamily="34" charset="0"/>
                <a:cs typeface="Calibri" panose="020F0502020204030204" pitchFamily="34" charset="0"/>
              </a:rPr>
              <a:t>“</a:t>
            </a:r>
            <a:r>
              <a:rPr lang="el-GR" sz="2400" b="1" dirty="0" smtClean="0">
                <a:latin typeface="Calibri" panose="020F0502020204030204" pitchFamily="34" charset="0"/>
                <a:cs typeface="Calibri" panose="020F0502020204030204" pitchFamily="34" charset="0"/>
              </a:rPr>
              <a:t>κίνηση που εκτελείται με κάποιο μέσο” </a:t>
            </a:r>
          </a:p>
          <a:p>
            <a:pPr marL="514350" indent="-514350">
              <a:lnSpc>
                <a:spcPct val="90000"/>
              </a:lnSpc>
              <a:buFont typeface="Wingdings 3" pitchFamily="18" charset="2"/>
              <a:buNone/>
            </a:pPr>
            <a:r>
              <a:rPr lang="el-GR" sz="2400" dirty="0" smtClean="0">
                <a:cs typeface="Arial" pitchFamily="34" charset="0"/>
              </a:rPr>
              <a:t>     ι. ρήματα που είναι και ονόματα οχημάτων (</a:t>
            </a:r>
            <a:r>
              <a:rPr lang="en-US" sz="2400" i="1" dirty="0" smtClean="0">
                <a:cs typeface="Arial" pitchFamily="34" charset="0"/>
              </a:rPr>
              <a:t>bike</a:t>
            </a:r>
            <a:r>
              <a:rPr lang="el-GR" sz="2400" i="1" dirty="0" smtClean="0">
                <a:cs typeface="Arial" pitchFamily="34" charset="0"/>
              </a:rPr>
              <a:t>, </a:t>
            </a:r>
            <a:r>
              <a:rPr lang="en-US" sz="2400" i="1" dirty="0" smtClean="0">
                <a:cs typeface="Arial" pitchFamily="34" charset="0"/>
              </a:rPr>
              <a:t>boat</a:t>
            </a:r>
            <a:r>
              <a:rPr lang="el-GR" sz="2400" i="1" dirty="0" smtClean="0">
                <a:cs typeface="Arial" pitchFamily="34" charset="0"/>
              </a:rPr>
              <a:t>, </a:t>
            </a:r>
            <a:r>
              <a:rPr lang="en-US" sz="2400" i="1" dirty="0" smtClean="0">
                <a:cs typeface="Arial" pitchFamily="34" charset="0"/>
              </a:rPr>
              <a:t>bus</a:t>
            </a:r>
            <a:r>
              <a:rPr lang="el-GR" sz="2400" i="1" dirty="0" smtClean="0">
                <a:cs typeface="Arial" pitchFamily="34" charset="0"/>
              </a:rPr>
              <a:t>, </a:t>
            </a:r>
            <a:r>
              <a:rPr lang="en-US" sz="2400" i="1" dirty="0" smtClean="0">
                <a:cs typeface="Arial" pitchFamily="34" charset="0"/>
              </a:rPr>
              <a:t>kayak</a:t>
            </a:r>
            <a:r>
              <a:rPr lang="el-GR" sz="2400" i="1" dirty="0" smtClean="0">
                <a:cs typeface="Arial" pitchFamily="34" charset="0"/>
              </a:rPr>
              <a:t>, </a:t>
            </a:r>
            <a:r>
              <a:rPr lang="en-US" sz="2400" i="1" dirty="0" smtClean="0">
                <a:cs typeface="Arial" pitchFamily="34" charset="0"/>
              </a:rPr>
              <a:t>ski e</a:t>
            </a:r>
            <a:r>
              <a:rPr lang="el-GR" sz="2400" i="1" dirty="0" smtClean="0">
                <a:cs typeface="Arial" pitchFamily="34" charset="0"/>
              </a:rPr>
              <a:t>.</a:t>
            </a:r>
            <a:r>
              <a:rPr lang="en-US" sz="2400" i="1" dirty="0" smtClean="0">
                <a:cs typeface="Arial" pitchFamily="34" charset="0"/>
              </a:rPr>
              <a:t>t</a:t>
            </a:r>
            <a:r>
              <a:rPr lang="el-GR" sz="2400" i="1" dirty="0" smtClean="0">
                <a:cs typeface="Arial" pitchFamily="34" charset="0"/>
              </a:rPr>
              <a:t>.</a:t>
            </a:r>
            <a:r>
              <a:rPr lang="en-US" sz="2400" i="1" dirty="0" smtClean="0">
                <a:cs typeface="Arial" pitchFamily="34" charset="0"/>
              </a:rPr>
              <a:t>c</a:t>
            </a:r>
            <a:r>
              <a:rPr lang="el-GR" sz="2400" i="1" dirty="0" smtClean="0">
                <a:cs typeface="Arial" pitchFamily="34" charset="0"/>
              </a:rPr>
              <a:t>.</a:t>
            </a:r>
            <a:r>
              <a:rPr lang="el-GR" sz="2400" dirty="0" smtClean="0">
                <a:cs typeface="Arial" pitchFamily="34" charset="0"/>
              </a:rPr>
              <a:t>).</a:t>
            </a:r>
          </a:p>
          <a:p>
            <a:pPr marL="514350" indent="-514350">
              <a:lnSpc>
                <a:spcPct val="90000"/>
              </a:lnSpc>
              <a:buFont typeface="Wingdings 3" pitchFamily="18" charset="2"/>
              <a:buNone/>
            </a:pPr>
            <a:r>
              <a:rPr lang="el-GR" sz="2400" dirty="0" smtClean="0">
                <a:cs typeface="Arial" pitchFamily="34" charset="0"/>
              </a:rPr>
              <a:t>     ιι. ρήματα που δεν είναι και ονόματα οχημάτων (</a:t>
            </a:r>
            <a:r>
              <a:rPr lang="en-US" sz="2400" i="1" dirty="0" smtClean="0">
                <a:cs typeface="Arial" pitchFamily="34" charset="0"/>
              </a:rPr>
              <a:t>cruise</a:t>
            </a:r>
            <a:r>
              <a:rPr lang="el-GR" sz="2400" i="1" dirty="0" smtClean="0">
                <a:cs typeface="Arial" pitchFamily="34" charset="0"/>
              </a:rPr>
              <a:t>, </a:t>
            </a:r>
            <a:r>
              <a:rPr lang="en-US" sz="2400" i="1" dirty="0" smtClean="0">
                <a:cs typeface="Arial" pitchFamily="34" charset="0"/>
              </a:rPr>
              <a:t>drive</a:t>
            </a:r>
            <a:r>
              <a:rPr lang="el-GR" sz="2400" i="1" dirty="0" smtClean="0">
                <a:cs typeface="Arial" pitchFamily="34" charset="0"/>
              </a:rPr>
              <a:t>, </a:t>
            </a:r>
            <a:r>
              <a:rPr lang="en-US" sz="2400" i="1" dirty="0" smtClean="0">
                <a:cs typeface="Arial" pitchFamily="34" charset="0"/>
              </a:rPr>
              <a:t>ride</a:t>
            </a:r>
            <a:r>
              <a:rPr lang="el-GR" sz="2400" i="1" dirty="0" smtClean="0">
                <a:cs typeface="Arial" pitchFamily="34" charset="0"/>
              </a:rPr>
              <a:t>, </a:t>
            </a:r>
            <a:r>
              <a:rPr lang="en-US" sz="2400" i="1" dirty="0" smtClean="0">
                <a:cs typeface="Arial" pitchFamily="34" charset="0"/>
              </a:rPr>
              <a:t>fly e</a:t>
            </a:r>
            <a:r>
              <a:rPr lang="el-GR" sz="2400" i="1" dirty="0" smtClean="0">
                <a:cs typeface="Arial" pitchFamily="34" charset="0"/>
              </a:rPr>
              <a:t>.</a:t>
            </a:r>
            <a:r>
              <a:rPr lang="en-US" sz="2400" i="1" dirty="0" smtClean="0">
                <a:cs typeface="Arial" pitchFamily="34" charset="0"/>
              </a:rPr>
              <a:t>t</a:t>
            </a:r>
            <a:r>
              <a:rPr lang="el-GR" sz="2400" i="1" dirty="0" smtClean="0">
                <a:cs typeface="Arial" pitchFamily="34" charset="0"/>
              </a:rPr>
              <a:t>.</a:t>
            </a:r>
            <a:r>
              <a:rPr lang="en-US" sz="2400" i="1" dirty="0" smtClean="0">
                <a:cs typeface="Arial" pitchFamily="34" charset="0"/>
              </a:rPr>
              <a:t>c</a:t>
            </a:r>
            <a:r>
              <a:rPr lang="el-GR" sz="2400" i="1" dirty="0" smtClean="0">
                <a:cs typeface="Arial" pitchFamily="34" charset="0"/>
              </a:rPr>
              <a:t>.</a:t>
            </a:r>
            <a:r>
              <a:rPr lang="el-GR" sz="2400" dirty="0" smtClean="0">
                <a:cs typeface="Arial" pitchFamily="34" charset="0"/>
              </a:rPr>
              <a:t> ).</a:t>
            </a:r>
          </a:p>
          <a:p>
            <a:pPr marL="514350" indent="-514350">
              <a:lnSpc>
                <a:spcPct val="90000"/>
              </a:lnSpc>
              <a:buFont typeface="Wingdings 3" pitchFamily="18" charset="2"/>
              <a:buAutoNum type="arabicPeriod"/>
            </a:pPr>
            <a:endParaRPr lang="el-GR" sz="2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Ορθογώνιο 3"/>
          <p:cNvSpPr>
            <a:spLocks noChangeArrowheads="1"/>
          </p:cNvSpPr>
          <p:nvPr/>
        </p:nvSpPr>
        <p:spPr bwMode="auto">
          <a:xfrm>
            <a:off x="395288" y="981883"/>
            <a:ext cx="8353425" cy="4247317"/>
          </a:xfrm>
          <a:prstGeom prst="rect">
            <a:avLst/>
          </a:prstGeom>
          <a:noFill/>
          <a:ln w="9525">
            <a:noFill/>
            <a:miter lim="800000"/>
            <a:headEnd/>
            <a:tailEnd/>
          </a:ln>
        </p:spPr>
        <p:txBody>
          <a:bodyPr>
            <a:spAutoFit/>
          </a:bodyPr>
          <a:lstStyle/>
          <a:p>
            <a:r>
              <a:rPr lang="el-GR" sz="2200" dirty="0">
                <a:latin typeface="+mn-lt"/>
              </a:rPr>
              <a:t>ε</a:t>
            </a:r>
            <a:r>
              <a:rPr lang="en-US" sz="2200" dirty="0">
                <a:latin typeface="+mn-lt"/>
              </a:rPr>
              <a:t>) </a:t>
            </a:r>
            <a:r>
              <a:rPr lang="el-GR" sz="2200" dirty="0">
                <a:latin typeface="+mn-lt"/>
              </a:rPr>
              <a:t>ρήματα</a:t>
            </a:r>
            <a:r>
              <a:rPr lang="en-US" sz="2200" dirty="0">
                <a:latin typeface="+mn-lt"/>
              </a:rPr>
              <a:t> </a:t>
            </a:r>
            <a:r>
              <a:rPr lang="en-US" sz="2200" b="1" dirty="0">
                <a:latin typeface="Calibri" panose="020F0502020204030204" pitchFamily="34" charset="0"/>
                <a:cs typeface="Calibri" panose="020F0502020204030204" pitchFamily="34" charset="0"/>
              </a:rPr>
              <a:t>“</a:t>
            </a:r>
            <a:r>
              <a:rPr lang="el-GR" sz="2200" b="1" dirty="0">
                <a:latin typeface="Calibri" panose="020F0502020204030204" pitchFamily="34" charset="0"/>
                <a:cs typeface="Calibri" panose="020F0502020204030204" pitchFamily="34" charset="0"/>
              </a:rPr>
              <a:t>χορού</a:t>
            </a:r>
            <a:r>
              <a:rPr lang="en-US" sz="2200" b="1" dirty="0">
                <a:latin typeface="Calibri" panose="020F0502020204030204" pitchFamily="34" charset="0"/>
                <a:cs typeface="Calibri" panose="020F0502020204030204" pitchFamily="34" charset="0"/>
              </a:rPr>
              <a:t>” </a:t>
            </a:r>
            <a:r>
              <a:rPr lang="en-US" sz="2200" dirty="0">
                <a:latin typeface="+mn-lt"/>
              </a:rPr>
              <a:t>(</a:t>
            </a:r>
            <a:r>
              <a:rPr lang="en-US" sz="2200" i="1" dirty="0">
                <a:latin typeface="+mn-lt"/>
              </a:rPr>
              <a:t>can can, dance, tango ,waltz e.t.c.</a:t>
            </a:r>
            <a:r>
              <a:rPr lang="en-US" sz="2200" dirty="0">
                <a:latin typeface="+mn-lt"/>
              </a:rPr>
              <a:t>)</a:t>
            </a:r>
            <a:endParaRPr lang="el-GR" sz="2200" dirty="0">
              <a:latin typeface="+mn-lt"/>
            </a:endParaRPr>
          </a:p>
          <a:p>
            <a:r>
              <a:rPr lang="en-US" sz="2200" dirty="0">
                <a:latin typeface="+mn-lt"/>
              </a:rPr>
              <a:t> </a:t>
            </a:r>
            <a:endParaRPr lang="el-GR" sz="2200" dirty="0">
              <a:latin typeface="+mn-lt"/>
            </a:endParaRPr>
          </a:p>
          <a:p>
            <a:r>
              <a:rPr lang="el-GR" sz="2200" dirty="0">
                <a:latin typeface="+mn-lt"/>
              </a:rPr>
              <a:t>στ</a:t>
            </a:r>
            <a:r>
              <a:rPr lang="en-US" sz="2200" dirty="0">
                <a:latin typeface="+mn-lt"/>
              </a:rPr>
              <a:t>) </a:t>
            </a:r>
            <a:r>
              <a:rPr lang="el-GR" sz="2200" dirty="0">
                <a:latin typeface="+mn-lt"/>
              </a:rPr>
              <a:t>ρήματα</a:t>
            </a:r>
            <a:r>
              <a:rPr lang="en-US" sz="2200" dirty="0">
                <a:latin typeface="+mn-lt"/>
              </a:rPr>
              <a:t> </a:t>
            </a:r>
            <a:r>
              <a:rPr lang="en-US" sz="2200" b="1" dirty="0">
                <a:latin typeface="Calibri" panose="020F0502020204030204" pitchFamily="34" charset="0"/>
                <a:cs typeface="Calibri" panose="020F0502020204030204" pitchFamily="34" charset="0"/>
              </a:rPr>
              <a:t>“</a:t>
            </a:r>
            <a:r>
              <a:rPr lang="el-GR" sz="2200" b="1" dirty="0">
                <a:latin typeface="Calibri" panose="020F0502020204030204" pitchFamily="34" charset="0"/>
                <a:cs typeface="Calibri" panose="020F0502020204030204" pitchFamily="34" charset="0"/>
              </a:rPr>
              <a:t>εκδίωξης</a:t>
            </a:r>
            <a:r>
              <a:rPr lang="en-US" sz="2200" b="1" dirty="0">
                <a:latin typeface="Calibri" panose="020F0502020204030204" pitchFamily="34" charset="0"/>
                <a:cs typeface="Calibri" panose="020F0502020204030204" pitchFamily="34" charset="0"/>
              </a:rPr>
              <a:t>/</a:t>
            </a:r>
            <a:r>
              <a:rPr lang="el-GR" sz="2200" b="1" dirty="0">
                <a:latin typeface="Calibri" panose="020F0502020204030204" pitchFamily="34" charset="0"/>
                <a:cs typeface="Calibri" panose="020F0502020204030204" pitchFamily="34" charset="0"/>
              </a:rPr>
              <a:t>ανίχνευσης</a:t>
            </a:r>
            <a:r>
              <a:rPr lang="en-US" sz="2200" b="1" dirty="0" smtClean="0">
                <a:latin typeface="Calibri" panose="020F0502020204030204" pitchFamily="34" charset="0"/>
                <a:cs typeface="Calibri" panose="020F0502020204030204" pitchFamily="34" charset="0"/>
              </a:rPr>
              <a:t>”</a:t>
            </a:r>
            <a:r>
              <a:rPr lang="el-GR" sz="2200" b="1" dirty="0" smtClean="0">
                <a:latin typeface="Calibri" panose="020F0502020204030204" pitchFamily="34" charset="0"/>
                <a:cs typeface="Calibri" panose="020F0502020204030204" pitchFamily="34" charset="0"/>
              </a:rPr>
              <a:t> </a:t>
            </a:r>
            <a:r>
              <a:rPr lang="en-US" sz="2200" dirty="0" smtClean="0">
                <a:latin typeface="+mn-lt"/>
              </a:rPr>
              <a:t>- </a:t>
            </a:r>
            <a:r>
              <a:rPr lang="en-US" sz="2200" i="1" dirty="0" smtClean="0">
                <a:latin typeface="+mn-lt"/>
              </a:rPr>
              <a:t>chase </a:t>
            </a:r>
            <a:r>
              <a:rPr lang="en-US" sz="2200" i="1" dirty="0">
                <a:latin typeface="+mn-lt"/>
              </a:rPr>
              <a:t>verbs (chase, follow, pursue e.t.c. ).</a:t>
            </a:r>
            <a:endParaRPr lang="el-GR" sz="2200" i="1" dirty="0">
              <a:latin typeface="+mn-lt"/>
            </a:endParaRPr>
          </a:p>
          <a:p>
            <a:r>
              <a:rPr lang="en-US" sz="2200" dirty="0">
                <a:latin typeface="+mn-lt"/>
              </a:rPr>
              <a:t> </a:t>
            </a:r>
            <a:endParaRPr lang="el-GR" sz="2200" dirty="0">
              <a:latin typeface="+mn-lt"/>
            </a:endParaRPr>
          </a:p>
          <a:p>
            <a:r>
              <a:rPr lang="el-GR" sz="2200" dirty="0">
                <a:latin typeface="+mn-lt"/>
              </a:rPr>
              <a:t>ζ</a:t>
            </a:r>
            <a:r>
              <a:rPr lang="en-US" sz="2200" dirty="0">
                <a:latin typeface="+mn-lt"/>
              </a:rPr>
              <a:t>) </a:t>
            </a:r>
            <a:r>
              <a:rPr lang="el-GR" sz="2200" dirty="0">
                <a:latin typeface="+mn-lt"/>
              </a:rPr>
              <a:t>ρήματα </a:t>
            </a:r>
            <a:r>
              <a:rPr lang="en-US" sz="2200" b="1" dirty="0" smtClean="0">
                <a:latin typeface="Calibri" panose="020F0502020204030204" pitchFamily="34" charset="0"/>
                <a:cs typeface="Calibri" panose="020F0502020204030204" pitchFamily="34" charset="0"/>
              </a:rPr>
              <a:t>“</a:t>
            </a:r>
            <a:r>
              <a:rPr lang="el-GR" sz="2200" b="1" dirty="0" smtClean="0">
                <a:latin typeface="Calibri" panose="020F0502020204030204" pitchFamily="34" charset="0"/>
                <a:cs typeface="Calibri" panose="020F0502020204030204" pitchFamily="34" charset="0"/>
              </a:rPr>
              <a:t>συνοδείας”</a:t>
            </a:r>
            <a:r>
              <a:rPr lang="en-US" sz="2200" b="1" dirty="0" smtClean="0">
                <a:latin typeface="Calibri" panose="020F0502020204030204" pitchFamily="34" charset="0"/>
                <a:cs typeface="Calibri" panose="020F0502020204030204" pitchFamily="34" charset="0"/>
              </a:rPr>
              <a:t> </a:t>
            </a:r>
            <a:r>
              <a:rPr lang="en-US" sz="2200" dirty="0">
                <a:latin typeface="+mn-lt"/>
              </a:rPr>
              <a:t>(</a:t>
            </a:r>
            <a:r>
              <a:rPr lang="en-US" sz="2200" i="1" dirty="0">
                <a:latin typeface="+mn-lt"/>
              </a:rPr>
              <a:t>accompany, guide, lead e.t.c.</a:t>
            </a:r>
            <a:r>
              <a:rPr lang="en-US" sz="2200" dirty="0">
                <a:latin typeface="+mn-lt"/>
              </a:rPr>
              <a:t> ).</a:t>
            </a:r>
            <a:endParaRPr lang="el-GR" sz="2200" dirty="0">
              <a:latin typeface="+mn-lt"/>
            </a:endParaRPr>
          </a:p>
          <a:p>
            <a:r>
              <a:rPr lang="en-US" sz="2200" dirty="0">
                <a:latin typeface="+mn-lt"/>
              </a:rPr>
              <a:t> </a:t>
            </a:r>
            <a:endParaRPr lang="el-GR" sz="2200" dirty="0">
              <a:latin typeface="+mn-lt"/>
            </a:endParaRPr>
          </a:p>
          <a:p>
            <a:r>
              <a:rPr lang="en-US" sz="2200" dirty="0">
                <a:latin typeface="+mn-lt"/>
              </a:rPr>
              <a:t> </a:t>
            </a:r>
            <a:endParaRPr lang="el-GR" sz="2200" dirty="0" smtClean="0">
              <a:latin typeface="+mn-lt"/>
            </a:endParaRPr>
          </a:p>
          <a:p>
            <a:endParaRPr lang="el-GR" sz="2200" dirty="0">
              <a:latin typeface="+mn-lt"/>
            </a:endParaRPr>
          </a:p>
          <a:p>
            <a:r>
              <a:rPr lang="el-GR" sz="2400" dirty="0">
                <a:latin typeface="+mn-lt"/>
              </a:rPr>
              <a:t>Η κατηγοριοποίηση που προτείνει η </a:t>
            </a:r>
            <a:r>
              <a:rPr lang="en-US" sz="2400" dirty="0">
                <a:latin typeface="+mn-lt"/>
              </a:rPr>
              <a:t>Levin </a:t>
            </a:r>
            <a:r>
              <a:rPr lang="el-GR" sz="2400" dirty="0">
                <a:latin typeface="+mn-lt"/>
              </a:rPr>
              <a:t>στηρίζεται κυρίως σε συντακτικές δομές και εναλλαγές στα Αγγλικά, οπότε δεν μπορεί να εφαρμοσθεί καθολικά.</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Black Tie</Template>
  <TotalTime>2027</TotalTime>
  <Words>2744</Words>
  <Application>Microsoft Office PowerPoint</Application>
  <PresentationFormat>Προβολή στην οθόνη (4:3)</PresentationFormat>
  <Paragraphs>578</Paragraphs>
  <Slides>46</Slides>
  <Notes>19</Notes>
  <HiddenSlides>0</HiddenSlides>
  <MMClips>0</MMClips>
  <ScaleCrop>false</ScaleCrop>
  <HeadingPairs>
    <vt:vector size="4" baseType="variant">
      <vt:variant>
        <vt:lpstr>Θέμα</vt:lpstr>
      </vt:variant>
      <vt:variant>
        <vt:i4>2</vt:i4>
      </vt:variant>
      <vt:variant>
        <vt:lpstr>Τίτλοι διαφανειών</vt:lpstr>
      </vt:variant>
      <vt:variant>
        <vt:i4>46</vt:i4>
      </vt:variant>
    </vt:vector>
  </HeadingPairs>
  <TitlesOfParts>
    <vt:vector size="48" baseType="lpstr">
      <vt:lpstr>Ρίζες</vt:lpstr>
      <vt:lpstr>1_Ρίζες</vt:lpstr>
      <vt:lpstr> «ΟΜΑΔΟΠΟΙΗΣΗ ΡΗΜΑΤΩΝ ΚΙΝΗΣΗΣ ΜΕΣΩ ΤΗΣ ΕΠΙΔΡΑΣΗΣ ΤΟΥΣ ΣΕ ΟΝΤΟΤΗΤΕΣ»</vt:lpstr>
      <vt:lpstr>Διάρθρωση παρουσίασης</vt:lpstr>
      <vt:lpstr>Αντικείμενο μελέτης</vt:lpstr>
      <vt:lpstr>Διάρθρωση παρουσίασης</vt:lpstr>
      <vt:lpstr>Κίνηση -  Γενικά </vt:lpstr>
      <vt:lpstr>Κίνηση - αποσαφηνίζοντας την έννοια</vt:lpstr>
      <vt:lpstr>Διάρθρωση παρουσίασης</vt:lpstr>
      <vt:lpstr>Κατηγοριοποίηση Ρημάτων Κίνησης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Μελέτη Ρημάτων κίνησης στη Νεοελληνική γλώσσα –  Σελίμης -Παπαφράγκου</vt:lpstr>
      <vt:lpstr>Παρουσίαση του PowerPoint</vt:lpstr>
      <vt:lpstr>Διάρθρωση παρουσίασης</vt:lpstr>
      <vt:lpstr>Διακρίνοντας σημασίες - Γενικά</vt:lpstr>
      <vt:lpstr>Διακρίνοντας Σημασίες - Μεθοδολογία(1)</vt:lpstr>
      <vt:lpstr>Διακρίνοντας Σημασίες- Μεθοδολογία (2)</vt:lpstr>
      <vt:lpstr>Παράμετροι/Χαρακτηριστικά Ρημάτων(3)</vt:lpstr>
      <vt:lpstr>Παράμετροι/Χαρακτηριστικά Ρημάτων(4)</vt:lpstr>
      <vt:lpstr>Τραβάω, Κουβαλώ, Σέρνω/Σύρω, Σπρώχνω – Διάκριση σημασιών (1)</vt:lpstr>
      <vt:lpstr>Διάρθρωση παρουσίασης</vt:lpstr>
      <vt:lpstr>Αισθησιοκινητικά δεδομένα-Εικονοποίηση-Κίνηση (1)</vt:lpstr>
      <vt:lpstr>Αισθησιοκινητικά δεδομένα- Κίνηση(2)</vt:lpstr>
      <vt:lpstr>Αισθησιοκινητικά δεδομένα – Κίνηση(3)</vt:lpstr>
      <vt:lpstr>Δύναμη</vt:lpstr>
      <vt:lpstr> Κωδικοποίηση της κίνησης  με εικονοποίηση - Τραβώ</vt:lpstr>
      <vt:lpstr>Κωδικοποίηση της κίνησης με εικονοποίηση - Σπρώχνω και Σέρνω</vt:lpstr>
      <vt:lpstr>Διάρθρωση παρουσίασης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Διάρθρωση παρουσίασης</vt:lpstr>
      <vt:lpstr>Συμπεράσματα  (1)</vt:lpstr>
      <vt:lpstr>Συμπεράσματα  (2)</vt:lpstr>
      <vt:lpstr>    Προτάσεις για περαιτέρω έρευνα και αξιοποίηση </vt:lpstr>
      <vt:lpstr>Παρουσίαση του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«ΟΜΑΔΟΠΟΙΗΣΗ ΡΗΜΑΤΩΝ ΚΙΝΗΣΗΣ ΜΕΣΩ ΤΗΣ ΕΠΙΔΡΑΣΗΣ ΤΟΥΣ ΣΕ ΟΝΤΟΤΗΤΕΣ»</dc:title>
  <dc:creator>Despoina</dc:creator>
  <cp:lastModifiedBy>Despoina</cp:lastModifiedBy>
  <cp:revision>516</cp:revision>
  <dcterms:created xsi:type="dcterms:W3CDTF">2014-10-18T06:57:25Z</dcterms:created>
  <dcterms:modified xsi:type="dcterms:W3CDTF">2014-12-15T10:37:57Z</dcterms:modified>
</cp:coreProperties>
</file>