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6" r:id="rId1"/>
  </p:sldMasterIdLst>
  <p:notesMasterIdLst>
    <p:notesMasterId r:id="rId41"/>
  </p:notesMasterIdLst>
  <p:sldIdLst>
    <p:sldId id="300" r:id="rId2"/>
    <p:sldId id="257" r:id="rId3"/>
    <p:sldId id="261" r:id="rId4"/>
    <p:sldId id="260" r:id="rId5"/>
    <p:sldId id="262" r:id="rId6"/>
    <p:sldId id="263" r:id="rId7"/>
    <p:sldId id="264" r:id="rId8"/>
    <p:sldId id="265" r:id="rId9"/>
    <p:sldId id="266" r:id="rId10"/>
    <p:sldId id="267" r:id="rId11"/>
    <p:sldId id="268" r:id="rId12"/>
    <p:sldId id="269" r:id="rId13"/>
    <p:sldId id="270" r:id="rId14"/>
    <p:sldId id="271" r:id="rId15"/>
    <p:sldId id="280" r:id="rId16"/>
    <p:sldId id="273" r:id="rId17"/>
    <p:sldId id="274" r:id="rId18"/>
    <p:sldId id="275" r:id="rId19"/>
    <p:sldId id="276" r:id="rId20"/>
    <p:sldId id="277" r:id="rId21"/>
    <p:sldId id="294" r:id="rId22"/>
    <p:sldId id="293" r:id="rId23"/>
    <p:sldId id="278" r:id="rId24"/>
    <p:sldId id="282" r:id="rId25"/>
    <p:sldId id="283" r:id="rId26"/>
    <p:sldId id="279" r:id="rId27"/>
    <p:sldId id="281" r:id="rId28"/>
    <p:sldId id="285" r:id="rId29"/>
    <p:sldId id="284" r:id="rId30"/>
    <p:sldId id="292" r:id="rId31"/>
    <p:sldId id="286" r:id="rId32"/>
    <p:sldId id="295" r:id="rId33"/>
    <p:sldId id="287" r:id="rId34"/>
    <p:sldId id="288" r:id="rId35"/>
    <p:sldId id="289" r:id="rId36"/>
    <p:sldId id="291" r:id="rId37"/>
    <p:sldId id="290" r:id="rId38"/>
    <p:sldId id="296" r:id="rId39"/>
    <p:sldId id="297" r:id="rId4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089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05" autoAdjust="0"/>
    <p:restoredTop sz="94660"/>
  </p:normalViewPr>
  <p:slideViewPr>
    <p:cSldViewPr>
      <p:cViewPr varScale="1">
        <p:scale>
          <a:sx n="45" d="100"/>
          <a:sy n="45" d="100"/>
        </p:scale>
        <p:origin x="-1242"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06C9D0-7364-4845-9CEE-3BBAC89E42CE}" type="datetimeFigureOut">
              <a:rPr lang="el-GR" smtClean="0"/>
              <a:t>6/11/2012</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34E01F-AA61-490A-B0BE-69F20EA7455C}" type="slidenum">
              <a:rPr lang="el-GR" smtClean="0"/>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smtClean="0"/>
              <a:t>Η ΕΛΕΝΗ ΤΗΣ ΠΑΡΑΔΟΣΗΣ Ο ΜΥΘΟΣ ΤΗΣ ΕΛΕΝΗΣ Η ΕΛΕΝΗ ΣΤΟΝ ΕΥΡΙΠΙΔΗ </a:t>
            </a:r>
            <a:endParaRPr lang="el-GR" dirty="0"/>
          </a:p>
        </p:txBody>
      </p:sp>
      <p:sp>
        <p:nvSpPr>
          <p:cNvPr id="4" name="3 - Θέση αριθμού διαφάνειας"/>
          <p:cNvSpPr>
            <a:spLocks noGrp="1"/>
          </p:cNvSpPr>
          <p:nvPr>
            <p:ph type="sldNum" sz="quarter" idx="10"/>
          </p:nvPr>
        </p:nvSpPr>
        <p:spPr/>
        <p:txBody>
          <a:bodyPr/>
          <a:lstStyle/>
          <a:p>
            <a:fld id="{A834E01F-AA61-490A-B0BE-69F20EA7455C}" type="slidenum">
              <a:rPr lang="el-GR" smtClean="0"/>
              <a:t>1</a:t>
            </a:fld>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smtClean="0"/>
              <a:t>Θύμα των παιχνιδιών και της βούλησης των θεών, όργανο για να πετύχουν τις επιθυμίες και τα σχέδιά τους; Πιστή και αφοσιωμένη σύζυγος, αδιάφορη απέναντι στους εξωσυζυγικούς πειρασμούς, τους οποίους αντιπαρέρχεται με ευελιξία και καλοπροαίρετο δόλο; Προσηλωμένη στον ηρωικό κώδικα, έτοιμη να πεθάνει προκειμένου να υπερασπιστεί το όνομα, την τιμή, την αξιοπρέπειά της; Η μήπως όλα αυτά μαζί σε μια σύνθεση αντιθέσεων, όπως κάθε ανθρώπινη ύπαρξη ατελής και τρωτή που παλεύει με τα πάθη και τις παρορμήσεις της ; </a:t>
            </a:r>
            <a:endParaRPr lang="el-GR" dirty="0"/>
          </a:p>
        </p:txBody>
      </p:sp>
      <p:sp>
        <p:nvSpPr>
          <p:cNvPr id="4" name="3 - Θέση αριθμού διαφάνειας"/>
          <p:cNvSpPr>
            <a:spLocks noGrp="1"/>
          </p:cNvSpPr>
          <p:nvPr>
            <p:ph type="sldNum" sz="quarter" idx="10"/>
          </p:nvPr>
        </p:nvSpPr>
        <p:spPr/>
        <p:txBody>
          <a:bodyPr/>
          <a:lstStyle/>
          <a:p>
            <a:fld id="{A834E01F-AA61-490A-B0BE-69F20EA7455C}" type="slidenum">
              <a:rPr lang="el-GR" smtClean="0"/>
              <a:t>39</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smtClean="0"/>
              <a:t>Η ΓΕΝΕΑΛΟΓΙΑ ΤΗΣ </a:t>
            </a:r>
            <a:r>
              <a:rPr lang="el-GR" dirty="0" err="1" smtClean="0"/>
              <a:t>ελενησ</a:t>
            </a:r>
            <a:r>
              <a:rPr lang="el-GR" dirty="0" smtClean="0"/>
              <a:t> Στην </a:t>
            </a:r>
            <a:r>
              <a:rPr lang="el-GR" dirty="0" err="1" smtClean="0"/>
              <a:t>Ιλιάδα</a:t>
            </a:r>
            <a:r>
              <a:rPr lang="el-GR" dirty="0" smtClean="0"/>
              <a:t> και στην Οδύσσεια η Ελένη αναφέρεται ως κόρη του Δία, χωρίς να γίνεται λόγος για τη μητέρα της. Κατά τις αρχαίες πηγές υπάρχουν τρεις γενικά εκδοχές για την καταγωγή της Ελένης. </a:t>
            </a:r>
            <a:endParaRPr lang="el-GR" dirty="0"/>
          </a:p>
        </p:txBody>
      </p:sp>
      <p:sp>
        <p:nvSpPr>
          <p:cNvPr id="4" name="3 - Θέση αριθμού διαφάνειας"/>
          <p:cNvSpPr>
            <a:spLocks noGrp="1"/>
          </p:cNvSpPr>
          <p:nvPr>
            <p:ph type="sldNum" sz="quarter" idx="10"/>
          </p:nvPr>
        </p:nvSpPr>
        <p:spPr/>
        <p:txBody>
          <a:bodyPr/>
          <a:lstStyle/>
          <a:p>
            <a:fld id="{A834E01F-AA61-490A-B0BE-69F20EA7455C}" type="slidenum">
              <a:rPr lang="el-GR" smtClean="0"/>
              <a:t>2</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smtClean="0"/>
              <a:t>Κατά την πρώτη εκδοχή η Ελένη γεννήθηκε από την ένωση του Δία, μεταμορφωμένου σε κύκνο με τη Λήδα. Από την ένωση της με τον Δία, η Λήδα γέννησε ένα αβγό. Από το αβγό αυτό βγήκε η Ελένη και πιθανά και ο Πολυδεύκης, αδερφός του Κάστορος. Σύμφωνα με μιαν άλλη παραλλαγή γεννήθηκαν δύο δίδυμα αβγά, από το ένα γεννήθηκαν οι Διόσκουροι και από το άλλο η Ελένη και η Κλυταιμνήστρα. </a:t>
            </a:r>
            <a:endParaRPr lang="el-GR" dirty="0"/>
          </a:p>
        </p:txBody>
      </p:sp>
      <p:sp>
        <p:nvSpPr>
          <p:cNvPr id="4" name="3 - Θέση αριθμού διαφάνειας"/>
          <p:cNvSpPr>
            <a:spLocks noGrp="1"/>
          </p:cNvSpPr>
          <p:nvPr>
            <p:ph type="sldNum" sz="quarter" idx="10"/>
          </p:nvPr>
        </p:nvSpPr>
        <p:spPr/>
        <p:txBody>
          <a:bodyPr/>
          <a:lstStyle/>
          <a:p>
            <a:fld id="{A834E01F-AA61-490A-B0BE-69F20EA7455C}" type="slidenum">
              <a:rPr lang="el-GR" smtClean="0"/>
              <a:t>3</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smtClean="0"/>
              <a:t>Η δεύτερη εκδοχή για τη γέννηση της Ελένης τη θέλει κόρη της Νέμεσης και του Δία. Σύμφωνα με αυτή την εκδοχή, ο Δίας καταδίωκε με ερωτικούς σκοπούς τη Νέμεση, η οποία για να τον αποφύγει μεταμορφώθηκε σε χήνα, τότε ο Δίας μεταμορφώθηκε σε κύκνο και ενώθηκε μαζί της. Ο μύθος αυτός ερμηνεύει ταυτόχρονα και το επίθετο της Ελένης «</a:t>
            </a:r>
            <a:r>
              <a:rPr lang="el-GR" dirty="0" err="1" smtClean="0"/>
              <a:t>ραμνούσις</a:t>
            </a:r>
            <a:r>
              <a:rPr lang="el-GR" dirty="0" smtClean="0"/>
              <a:t>», γιατί κατά τον Καλλίμαχο, ο Δίας ενώθηκε με τη Νέμεση στον </a:t>
            </a:r>
            <a:r>
              <a:rPr lang="el-GR" dirty="0" err="1" smtClean="0"/>
              <a:t>Ραμνούντα</a:t>
            </a:r>
            <a:r>
              <a:rPr lang="el-GR" dirty="0" smtClean="0"/>
              <a:t>, όπου υπάρχει και ο γνωστός ναός της Νέμεσης. </a:t>
            </a:r>
            <a:endParaRPr lang="el-GR" dirty="0"/>
          </a:p>
        </p:txBody>
      </p:sp>
      <p:sp>
        <p:nvSpPr>
          <p:cNvPr id="4" name="3 - Θέση αριθμού διαφάνειας"/>
          <p:cNvSpPr>
            <a:spLocks noGrp="1"/>
          </p:cNvSpPr>
          <p:nvPr>
            <p:ph type="sldNum" sz="quarter" idx="10"/>
          </p:nvPr>
        </p:nvSpPr>
        <p:spPr/>
        <p:txBody>
          <a:bodyPr/>
          <a:lstStyle/>
          <a:p>
            <a:fld id="{A834E01F-AA61-490A-B0BE-69F20EA7455C}" type="slidenum">
              <a:rPr lang="el-GR" smtClean="0"/>
              <a:t>5</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smtClean="0"/>
              <a:t>Στο ίδιο έργο ο Πηλέας μιλάει στο Μενέλαο για την Ελένη: «Αυτό να το ρωτήσεις την Ελένη που την πάτησε την τιμή σου που ξεπόρτισε με άλλον έφυγε αλλού πήγε κι έπειτα εσύ για μια τέτοια δεν μάζεψες στρατό να τον πας στην Τροία; Να την φτύσεις έπρεπε……….. Αλλά κι όταν την πήρατε την Τροία την έπιασες τη γυναίκα σου στα χέρια την έπιασες-θα το πω κι αυτό- δεν την σκότωσες όμως. Μόλις είδες το στήθος της το πέταξες το ξίφος σου. Τη φίλιωσες. Τη χάιδεψες τη σκύλα την </a:t>
            </a:r>
            <a:r>
              <a:rPr lang="el-GR" dirty="0" err="1" smtClean="0"/>
              <a:t>προδότρα</a:t>
            </a:r>
            <a:r>
              <a:rPr lang="el-GR" dirty="0" smtClean="0"/>
              <a:t>.» Ευριπίδη, Ανδρομάχη (στ.602-630) </a:t>
            </a:r>
            <a:endParaRPr lang="el-GR" dirty="0"/>
          </a:p>
        </p:txBody>
      </p:sp>
      <p:sp>
        <p:nvSpPr>
          <p:cNvPr id="4" name="3 - Θέση αριθμού διαφάνειας"/>
          <p:cNvSpPr>
            <a:spLocks noGrp="1"/>
          </p:cNvSpPr>
          <p:nvPr>
            <p:ph type="sldNum" sz="quarter" idx="10"/>
          </p:nvPr>
        </p:nvSpPr>
        <p:spPr/>
        <p:txBody>
          <a:bodyPr/>
          <a:lstStyle/>
          <a:p>
            <a:fld id="{A834E01F-AA61-490A-B0BE-69F20EA7455C}" type="slidenum">
              <a:rPr lang="el-GR" smtClean="0"/>
              <a:t>34</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smtClean="0"/>
              <a:t>Ο Μενέλαος, ωστόσο, παίρνει το μέρος της Ελένης, εξηγώντας ότι βρέθηκε στην Τροία εξαιτίας των θεών και μάλιστα θεωρεί ότι η Ελένη έκανε εκδούλεψη στους Έλληνες, αφού τους ανάγκασε να βελτιώσουν την πολεμική τους τακτική: «Κι όσο για την Ελένη, χωρίς να θέλει έπαθε - ήταν απ’ το θεό, και το πάθημα κι αυτό για την Ελλάδα ήταν κέρδος. Ούτε από όπλα ούτε από μάχες ξέραμε κι ο πόλεμος μας έκανε ανδρειωμένους. Μας έμαθε.» Ευριπίδη, Ανδρομάχη (στ.680-683) </a:t>
            </a:r>
            <a:endParaRPr lang="el-GR" dirty="0"/>
          </a:p>
        </p:txBody>
      </p:sp>
      <p:sp>
        <p:nvSpPr>
          <p:cNvPr id="4" name="3 - Θέση αριθμού διαφάνειας"/>
          <p:cNvSpPr>
            <a:spLocks noGrp="1"/>
          </p:cNvSpPr>
          <p:nvPr>
            <p:ph type="sldNum" sz="quarter" idx="10"/>
          </p:nvPr>
        </p:nvSpPr>
        <p:spPr/>
        <p:txBody>
          <a:bodyPr/>
          <a:lstStyle/>
          <a:p>
            <a:fld id="{A834E01F-AA61-490A-B0BE-69F20EA7455C}" type="slidenum">
              <a:rPr lang="el-GR" smtClean="0"/>
              <a:t>35</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smtClean="0"/>
              <a:t>Στο ίδιο έργο η Εκάβη παρακινεί τον Μενέλαο να σκοτώσει την Ελένη, αιτία όλων των δεινών τους, Ελλήνων και Τρώων: « Μπράβο σου Μενέλαε αν τη σκοτώσεις! Μην τη βλέπεις όμως. Μη σε πιάσει ο πόθος της. Κυριεύει τους άντρες, καίει τα σπίτια! Πατρίδες ολόκληρες. Δαίμονας είναι η γοητεία της. την ξέρω εγώ. Και συ. Και οι παθόντες.» Ευριπίδη, Τρωάδες (στ. 890-900) </a:t>
            </a:r>
            <a:endParaRPr lang="el-GR" dirty="0"/>
          </a:p>
        </p:txBody>
      </p:sp>
      <p:sp>
        <p:nvSpPr>
          <p:cNvPr id="4" name="3 - Θέση αριθμού διαφάνειας"/>
          <p:cNvSpPr>
            <a:spLocks noGrp="1"/>
          </p:cNvSpPr>
          <p:nvPr>
            <p:ph type="sldNum" sz="quarter" idx="10"/>
          </p:nvPr>
        </p:nvSpPr>
        <p:spPr/>
        <p:txBody>
          <a:bodyPr/>
          <a:lstStyle/>
          <a:p>
            <a:fld id="{A834E01F-AA61-490A-B0BE-69F20EA7455C}" type="slidenum">
              <a:rPr lang="el-GR" smtClean="0"/>
              <a:t>36</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smtClean="0"/>
              <a:t>Στις Τρωάδες (415 </a:t>
            </a:r>
            <a:r>
              <a:rPr lang="el-GR" dirty="0" err="1" smtClean="0"/>
              <a:t>π.Χ</a:t>
            </a:r>
            <a:r>
              <a:rPr lang="el-GR" dirty="0" smtClean="0"/>
              <a:t>) η Ανδρομάχη θρηνώντας το γιο της, τον </a:t>
            </a:r>
            <a:r>
              <a:rPr lang="el-GR" dirty="0" err="1" smtClean="0"/>
              <a:t>Αστυάνακτα</a:t>
            </a:r>
            <a:r>
              <a:rPr lang="el-GR" dirty="0" smtClean="0"/>
              <a:t>, πριν οι Αχαιοί τον γκρεμίσουν απ’ τα τείχη, λέει: «Αχ Ελένη </a:t>
            </a:r>
            <a:r>
              <a:rPr lang="el-GR" dirty="0" err="1" smtClean="0"/>
              <a:t>Ελένη</a:t>
            </a:r>
            <a:r>
              <a:rPr lang="el-GR" dirty="0" smtClean="0"/>
              <a:t> δεν είσαι του Δία κόρη Πολλοί σε έσπειραν εσένα η εκδίκηση και ο Φθόνος και ο Φόβος και ο θάνατος σ’ έσπειρε! και όλες οι πληγές της γης σε έσπειραν. Δεν μπορεί. Όχι δε σε γέννησε ο Δίας για τη συφορά γραμμένη όλων - και Ελλήνων και Τρώων……. αχ να χαθείς κατάρατη Για τα ωραία σου μάτια ρήμαξε η Τροία. Ευριπίδη, Τρωάδες (στ. 766-773) </a:t>
            </a:r>
            <a:endParaRPr lang="el-GR" dirty="0"/>
          </a:p>
        </p:txBody>
      </p:sp>
      <p:sp>
        <p:nvSpPr>
          <p:cNvPr id="4" name="3 - Θέση αριθμού διαφάνειας"/>
          <p:cNvSpPr>
            <a:spLocks noGrp="1"/>
          </p:cNvSpPr>
          <p:nvPr>
            <p:ph type="sldNum" sz="quarter" idx="10"/>
          </p:nvPr>
        </p:nvSpPr>
        <p:spPr/>
        <p:txBody>
          <a:bodyPr/>
          <a:lstStyle/>
          <a:p>
            <a:fld id="{A834E01F-AA61-490A-B0BE-69F20EA7455C}" type="slidenum">
              <a:rPr lang="el-GR" smtClean="0"/>
              <a:t>37</a:t>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smtClean="0"/>
              <a:t>Ποια είναι </a:t>
            </a:r>
            <a:r>
              <a:rPr lang="el-GR" dirty="0" err="1" smtClean="0"/>
              <a:t>στ’αληθεια</a:t>
            </a:r>
            <a:r>
              <a:rPr lang="el-GR" dirty="0" smtClean="0"/>
              <a:t> η </a:t>
            </a:r>
            <a:r>
              <a:rPr lang="el-GR" dirty="0" err="1" smtClean="0"/>
              <a:t>ελενη</a:t>
            </a:r>
            <a:r>
              <a:rPr lang="el-GR" dirty="0" smtClean="0"/>
              <a:t>; Άπιστη, φιλάρεσκη, πλανεύτρα και αδίστακτη, η μοναδική αιτία του Τρωικού πολέμου, ο λόγος που χιλιάδες Τρώες και Έλληνες σκοτώθηκαν σε έναν ανίερο πόλεμο; Θύμα των κοινωνικών συνθηκών της εποχής και των συναισθημάτων της, αναγκασμένη να παντρευτεί έναν άντρα που της επέβαλε η θέση της, αλλά ερωτευμένη μ’ έναν άλλο ενάντια στην ηθική της εποχής της ; Μια εμπνευσμένη γυναίκα, που σαν μια πρώιμη Ασπασία, σπάει τα δεσμά του τυποποιημένου γυναικείου ρόλου στην Αρχαιότητα; </a:t>
            </a:r>
            <a:endParaRPr lang="el-GR" dirty="0"/>
          </a:p>
        </p:txBody>
      </p:sp>
      <p:sp>
        <p:nvSpPr>
          <p:cNvPr id="4" name="3 - Θέση αριθμού διαφάνειας"/>
          <p:cNvSpPr>
            <a:spLocks noGrp="1"/>
          </p:cNvSpPr>
          <p:nvPr>
            <p:ph type="sldNum" sz="quarter" idx="10"/>
          </p:nvPr>
        </p:nvSpPr>
        <p:spPr/>
        <p:txBody>
          <a:bodyPr/>
          <a:lstStyle/>
          <a:p>
            <a:fld id="{A834E01F-AA61-490A-B0BE-69F20EA7455C}" type="slidenum">
              <a:rPr lang="el-GR" smtClean="0"/>
              <a:t>38</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8" name="7 - Τίτλος"/>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l-GR" smtClean="0"/>
              <a:t>Kλικ για επεξεργασία του τίτλου</a:t>
            </a:r>
            <a:endParaRPr kumimoji="0" lang="en-US"/>
          </a:p>
        </p:txBody>
      </p:sp>
      <p:sp>
        <p:nvSpPr>
          <p:cNvPr id="28" name="27 - Θέση ημερομηνίας"/>
          <p:cNvSpPr>
            <a:spLocks noGrp="1"/>
          </p:cNvSpPr>
          <p:nvPr>
            <p:ph type="dt" sz="half" idx="10"/>
          </p:nvPr>
        </p:nvSpPr>
        <p:spPr/>
        <p:txBody>
          <a:bodyPr/>
          <a:lstStyle/>
          <a:p>
            <a:fld id="{C933167A-6865-456C-A6EC-2D6C9D8039CE}" type="datetime1">
              <a:rPr lang="el-GR" smtClean="0"/>
              <a:t>6/11/2012</a:t>
            </a:fld>
            <a:endParaRPr lang="el-GR"/>
          </a:p>
        </p:txBody>
      </p:sp>
      <p:sp>
        <p:nvSpPr>
          <p:cNvPr id="17" name="16 - Θέση υποσέλιδου"/>
          <p:cNvSpPr>
            <a:spLocks noGrp="1"/>
          </p:cNvSpPr>
          <p:nvPr>
            <p:ph type="ftr" sz="quarter" idx="11"/>
          </p:nvPr>
        </p:nvSpPr>
        <p:spPr/>
        <p:txBody>
          <a:bodyPr/>
          <a:lstStyle/>
          <a:p>
            <a:r>
              <a:rPr lang="el-GR" smtClean="0"/>
              <a:t>Ο.Π</a:t>
            </a:r>
            <a:endParaRPr lang="el-GR"/>
          </a:p>
        </p:txBody>
      </p:sp>
      <p:sp>
        <p:nvSpPr>
          <p:cNvPr id="29" name="28 - Θέση αριθμού διαφάνειας"/>
          <p:cNvSpPr>
            <a:spLocks noGrp="1"/>
          </p:cNvSpPr>
          <p:nvPr>
            <p:ph type="sldNum" sz="quarter" idx="12"/>
          </p:nvPr>
        </p:nvSpPr>
        <p:spPr/>
        <p:txBody>
          <a:bodyPr/>
          <a:lstStyle/>
          <a:p>
            <a:fld id="{6A1554FB-CBE9-4868-9C00-CCEB7B41BCC9}" type="slidenum">
              <a:rPr lang="el-GR" smtClean="0"/>
              <a:pPr/>
              <a:t>‹#›</a:t>
            </a:fld>
            <a:endParaRPr lang="el-GR"/>
          </a:p>
        </p:txBody>
      </p:sp>
      <p:sp>
        <p:nvSpPr>
          <p:cNvPr id="9" name="8 - Υπότιτλος"/>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168FC0E4-BAF5-4E02-AA55-9F0640D63792}" type="datetime1">
              <a:rPr lang="el-GR" smtClean="0"/>
              <a:t>6/11/2012</a:t>
            </a:fld>
            <a:endParaRPr lang="el-GR"/>
          </a:p>
        </p:txBody>
      </p:sp>
      <p:sp>
        <p:nvSpPr>
          <p:cNvPr id="5" name="4 - Θέση υποσέλιδου"/>
          <p:cNvSpPr>
            <a:spLocks noGrp="1"/>
          </p:cNvSpPr>
          <p:nvPr>
            <p:ph type="ftr" sz="quarter" idx="11"/>
          </p:nvPr>
        </p:nvSpPr>
        <p:spPr/>
        <p:txBody>
          <a:bodyPr/>
          <a:lstStyle/>
          <a:p>
            <a:r>
              <a:rPr lang="el-GR" smtClean="0"/>
              <a:t>Ο.Π</a:t>
            </a:r>
            <a:endParaRPr lang="el-GR"/>
          </a:p>
        </p:txBody>
      </p:sp>
      <p:sp>
        <p:nvSpPr>
          <p:cNvPr id="6" name="5 - Θέση αριθμού διαφάνειας"/>
          <p:cNvSpPr>
            <a:spLocks noGrp="1"/>
          </p:cNvSpPr>
          <p:nvPr>
            <p:ph type="sldNum" sz="quarter" idx="12"/>
          </p:nvPr>
        </p:nvSpPr>
        <p:spPr/>
        <p:txBody>
          <a:bodyPr/>
          <a:lstStyle/>
          <a:p>
            <a:fld id="{6A1554FB-CBE9-4868-9C00-CCEB7B41BCC9}"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724C85F3-C216-4BDE-B49B-8A3966C1DBB9}" type="datetime1">
              <a:rPr lang="el-GR" smtClean="0"/>
              <a:t>6/11/2012</a:t>
            </a:fld>
            <a:endParaRPr lang="el-GR"/>
          </a:p>
        </p:txBody>
      </p:sp>
      <p:sp>
        <p:nvSpPr>
          <p:cNvPr id="5" name="4 - Θέση υποσέλιδου"/>
          <p:cNvSpPr>
            <a:spLocks noGrp="1"/>
          </p:cNvSpPr>
          <p:nvPr>
            <p:ph type="ftr" sz="quarter" idx="11"/>
          </p:nvPr>
        </p:nvSpPr>
        <p:spPr/>
        <p:txBody>
          <a:bodyPr/>
          <a:lstStyle/>
          <a:p>
            <a:r>
              <a:rPr lang="el-GR" smtClean="0"/>
              <a:t>Ο.Π</a:t>
            </a:r>
            <a:endParaRPr lang="el-GR"/>
          </a:p>
        </p:txBody>
      </p:sp>
      <p:sp>
        <p:nvSpPr>
          <p:cNvPr id="6" name="5 - Θέση αριθμού διαφάνειας"/>
          <p:cNvSpPr>
            <a:spLocks noGrp="1"/>
          </p:cNvSpPr>
          <p:nvPr>
            <p:ph type="sldNum" sz="quarter" idx="12"/>
          </p:nvPr>
        </p:nvSpPr>
        <p:spPr/>
        <p:txBody>
          <a:bodyPr/>
          <a:lstStyle/>
          <a:p>
            <a:fld id="{6A1554FB-CBE9-4868-9C00-CCEB7B41BCC9}"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A13EA41-8AF7-4059-8D2D-30FC615DD12D}" type="datetime1">
              <a:rPr lang="el-GR" smtClean="0"/>
              <a:t>6/11/2012</a:t>
            </a:fld>
            <a:endParaRPr lang="el-GR"/>
          </a:p>
        </p:txBody>
      </p:sp>
      <p:sp>
        <p:nvSpPr>
          <p:cNvPr id="5" name="4 - Θέση υποσέλιδου"/>
          <p:cNvSpPr>
            <a:spLocks noGrp="1"/>
          </p:cNvSpPr>
          <p:nvPr>
            <p:ph type="ftr" sz="quarter" idx="11"/>
          </p:nvPr>
        </p:nvSpPr>
        <p:spPr/>
        <p:txBody>
          <a:bodyPr/>
          <a:lstStyle/>
          <a:p>
            <a:r>
              <a:rPr lang="el-GR" smtClean="0"/>
              <a:t>Ο.Π</a:t>
            </a:r>
            <a:endParaRPr lang="el-GR"/>
          </a:p>
        </p:txBody>
      </p:sp>
      <p:sp>
        <p:nvSpPr>
          <p:cNvPr id="6" name="5 - Θέση αριθμού διαφάνειας"/>
          <p:cNvSpPr>
            <a:spLocks noGrp="1"/>
          </p:cNvSpPr>
          <p:nvPr>
            <p:ph type="sldNum" sz="quarter" idx="12"/>
          </p:nvPr>
        </p:nvSpPr>
        <p:spPr/>
        <p:txBody>
          <a:bodyPr/>
          <a:lstStyle/>
          <a:p>
            <a:fld id="{6A1554FB-CBE9-4868-9C00-CCEB7B41BCC9}"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0797ADBE-AF54-44AE-8C51-97FA502FB2BA}" type="datetime1">
              <a:rPr lang="el-GR" smtClean="0"/>
              <a:t>6/11/2012</a:t>
            </a:fld>
            <a:endParaRPr lang="el-GR"/>
          </a:p>
        </p:txBody>
      </p:sp>
      <p:sp>
        <p:nvSpPr>
          <p:cNvPr id="5" name="4 - Θέση υποσέλιδου"/>
          <p:cNvSpPr>
            <a:spLocks noGrp="1"/>
          </p:cNvSpPr>
          <p:nvPr>
            <p:ph type="ftr" sz="quarter" idx="11"/>
          </p:nvPr>
        </p:nvSpPr>
        <p:spPr/>
        <p:txBody>
          <a:bodyPr/>
          <a:lstStyle/>
          <a:p>
            <a:r>
              <a:rPr lang="el-GR" smtClean="0"/>
              <a:t>Ο.Π</a:t>
            </a:r>
            <a:endParaRPr lang="el-GR"/>
          </a:p>
        </p:txBody>
      </p:sp>
      <p:sp>
        <p:nvSpPr>
          <p:cNvPr id="6" name="5 - Θέση αριθμού διαφάνειας"/>
          <p:cNvSpPr>
            <a:spLocks noGrp="1"/>
          </p:cNvSpPr>
          <p:nvPr>
            <p:ph type="sldNum" sz="quarter" idx="12"/>
          </p:nvPr>
        </p:nvSpPr>
        <p:spPr>
          <a:xfrm>
            <a:off x="7924800" y="6416675"/>
            <a:ext cx="762000" cy="365125"/>
          </a:xfrm>
        </p:spPr>
        <p:txBody>
          <a:bodyPr/>
          <a:lstStyle/>
          <a:p>
            <a:fld id="{6A1554FB-CBE9-4868-9C00-CCEB7B41BCC9}"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489A36CC-F87A-489C-89D8-15DF9F4C7B2E}" type="datetime1">
              <a:rPr lang="el-GR" smtClean="0"/>
              <a:t>6/11/2012</a:t>
            </a:fld>
            <a:endParaRPr lang="el-GR"/>
          </a:p>
        </p:txBody>
      </p:sp>
      <p:sp>
        <p:nvSpPr>
          <p:cNvPr id="6" name="5 - Θέση υποσέλιδου"/>
          <p:cNvSpPr>
            <a:spLocks noGrp="1"/>
          </p:cNvSpPr>
          <p:nvPr>
            <p:ph type="ftr" sz="quarter" idx="11"/>
          </p:nvPr>
        </p:nvSpPr>
        <p:spPr/>
        <p:txBody>
          <a:bodyPr/>
          <a:lstStyle/>
          <a:p>
            <a:r>
              <a:rPr lang="el-GR" smtClean="0"/>
              <a:t>Ο.Π</a:t>
            </a:r>
            <a:endParaRPr lang="el-GR"/>
          </a:p>
        </p:txBody>
      </p:sp>
      <p:sp>
        <p:nvSpPr>
          <p:cNvPr id="7" name="6 - Θέση αριθμού διαφάνειας"/>
          <p:cNvSpPr>
            <a:spLocks noGrp="1"/>
          </p:cNvSpPr>
          <p:nvPr>
            <p:ph type="sldNum" sz="quarter" idx="12"/>
          </p:nvPr>
        </p:nvSpPr>
        <p:spPr/>
        <p:txBody>
          <a:bodyPr/>
          <a:lstStyle/>
          <a:p>
            <a:fld id="{6A1554FB-CBE9-4868-9C00-CCEB7B41BCC9}"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8229600" cy="1143000"/>
          </a:xfrm>
        </p:spPr>
        <p:txBody>
          <a:bodyPr anchor="ctr"/>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p>
            <a:fld id="{693E1BB1-BFCB-4D5D-AFB9-B84AF224CDBF}" type="datetime1">
              <a:rPr lang="el-GR" smtClean="0"/>
              <a:t>6/11/2012</a:t>
            </a:fld>
            <a:endParaRPr lang="el-GR"/>
          </a:p>
        </p:txBody>
      </p:sp>
      <p:sp>
        <p:nvSpPr>
          <p:cNvPr id="8" name="7 - Θέση υποσέλιδου"/>
          <p:cNvSpPr>
            <a:spLocks noGrp="1"/>
          </p:cNvSpPr>
          <p:nvPr>
            <p:ph type="ftr" sz="quarter" idx="11"/>
          </p:nvPr>
        </p:nvSpPr>
        <p:spPr/>
        <p:txBody>
          <a:bodyPr/>
          <a:lstStyle/>
          <a:p>
            <a:r>
              <a:rPr lang="el-GR" smtClean="0"/>
              <a:t>Ο.Π</a:t>
            </a:r>
            <a:endParaRPr lang="el-GR"/>
          </a:p>
        </p:txBody>
      </p:sp>
      <p:sp>
        <p:nvSpPr>
          <p:cNvPr id="9" name="8 - Θέση αριθμού διαφάνειας"/>
          <p:cNvSpPr>
            <a:spLocks noGrp="1"/>
          </p:cNvSpPr>
          <p:nvPr>
            <p:ph type="sldNum" sz="quarter" idx="12"/>
          </p:nvPr>
        </p:nvSpPr>
        <p:spPr/>
        <p:txBody>
          <a:bodyPr/>
          <a:lstStyle/>
          <a:p>
            <a:fld id="{6A1554FB-CBE9-4868-9C00-CCEB7B41BCC9}"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5428C5CB-733C-45CE-BD7E-617D3D6068A5}" type="datetime1">
              <a:rPr lang="el-GR" smtClean="0"/>
              <a:t>6/11/2012</a:t>
            </a:fld>
            <a:endParaRPr lang="el-GR"/>
          </a:p>
        </p:txBody>
      </p:sp>
      <p:sp>
        <p:nvSpPr>
          <p:cNvPr id="4" name="3 - Θέση υποσέλιδου"/>
          <p:cNvSpPr>
            <a:spLocks noGrp="1"/>
          </p:cNvSpPr>
          <p:nvPr>
            <p:ph type="ftr" sz="quarter" idx="11"/>
          </p:nvPr>
        </p:nvSpPr>
        <p:spPr/>
        <p:txBody>
          <a:bodyPr/>
          <a:lstStyle/>
          <a:p>
            <a:r>
              <a:rPr lang="el-GR" smtClean="0"/>
              <a:t>Ο.Π</a:t>
            </a:r>
            <a:endParaRPr lang="el-GR"/>
          </a:p>
        </p:txBody>
      </p:sp>
      <p:sp>
        <p:nvSpPr>
          <p:cNvPr id="5" name="4 - Θέση αριθμού διαφάνειας"/>
          <p:cNvSpPr>
            <a:spLocks noGrp="1"/>
          </p:cNvSpPr>
          <p:nvPr>
            <p:ph type="sldNum" sz="quarter" idx="12"/>
          </p:nvPr>
        </p:nvSpPr>
        <p:spPr/>
        <p:txBody>
          <a:bodyPr/>
          <a:lstStyle/>
          <a:p>
            <a:fld id="{6A1554FB-CBE9-4868-9C00-CCEB7B41BCC9}"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52A23B6D-964C-40C0-84C0-956FAB0321AD}" type="datetime1">
              <a:rPr lang="el-GR" smtClean="0"/>
              <a:t>6/11/2012</a:t>
            </a:fld>
            <a:endParaRPr lang="el-GR"/>
          </a:p>
        </p:txBody>
      </p:sp>
      <p:sp>
        <p:nvSpPr>
          <p:cNvPr id="3" name="2 - Θέση υποσέλιδου"/>
          <p:cNvSpPr>
            <a:spLocks noGrp="1"/>
          </p:cNvSpPr>
          <p:nvPr>
            <p:ph type="ftr" sz="quarter" idx="11"/>
          </p:nvPr>
        </p:nvSpPr>
        <p:spPr/>
        <p:txBody>
          <a:bodyPr/>
          <a:lstStyle/>
          <a:p>
            <a:r>
              <a:rPr lang="el-GR" smtClean="0"/>
              <a:t>Ο.Π</a:t>
            </a:r>
            <a:endParaRPr lang="el-GR"/>
          </a:p>
        </p:txBody>
      </p:sp>
      <p:sp>
        <p:nvSpPr>
          <p:cNvPr id="4" name="3 - Θέση αριθμού διαφάνειας"/>
          <p:cNvSpPr>
            <a:spLocks noGrp="1"/>
          </p:cNvSpPr>
          <p:nvPr>
            <p:ph type="sldNum" sz="quarter" idx="12"/>
          </p:nvPr>
        </p:nvSpPr>
        <p:spPr/>
        <p:txBody>
          <a:bodyPr/>
          <a:lstStyle/>
          <a:p>
            <a:fld id="{6A1554FB-CBE9-4868-9C00-CCEB7B41BCC9}"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45914856-418F-4849-9700-ADFFA433B9D1}" type="datetime1">
              <a:rPr lang="el-GR" smtClean="0"/>
              <a:t>6/11/2012</a:t>
            </a:fld>
            <a:endParaRPr lang="el-GR"/>
          </a:p>
        </p:txBody>
      </p:sp>
      <p:sp>
        <p:nvSpPr>
          <p:cNvPr id="6" name="5 - Θέση υποσέλιδου"/>
          <p:cNvSpPr>
            <a:spLocks noGrp="1"/>
          </p:cNvSpPr>
          <p:nvPr>
            <p:ph type="ftr" sz="quarter" idx="11"/>
          </p:nvPr>
        </p:nvSpPr>
        <p:spPr/>
        <p:txBody>
          <a:bodyPr/>
          <a:lstStyle/>
          <a:p>
            <a:r>
              <a:rPr lang="el-GR" smtClean="0"/>
              <a:t>Ο.Π</a:t>
            </a:r>
            <a:endParaRPr lang="el-GR"/>
          </a:p>
        </p:txBody>
      </p:sp>
      <p:sp>
        <p:nvSpPr>
          <p:cNvPr id="7" name="6 - Θέση αριθμού διαφάνειας"/>
          <p:cNvSpPr>
            <a:spLocks noGrp="1"/>
          </p:cNvSpPr>
          <p:nvPr>
            <p:ph type="sldNum" sz="quarter" idx="12"/>
          </p:nvPr>
        </p:nvSpPr>
        <p:spPr/>
        <p:txBody>
          <a:bodyPr/>
          <a:lstStyle/>
          <a:p>
            <a:fld id="{6A1554FB-CBE9-4868-9C00-CCEB7B41BCC9}"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l-GR" smtClean="0">
                <a:solidFill>
                  <a:schemeClr val="lt1"/>
                </a:solidFill>
                <a:latin typeface="+mn-lt"/>
                <a:ea typeface="+mn-ea"/>
                <a:cs typeface="+mn-cs"/>
              </a:rPr>
              <a:t>Κάντε κλικ στο εικονίδιο για να προσθέσετε μια εικόνα</a:t>
            </a:r>
            <a:endParaRPr kumimoji="0" lang="en-US" dirty="0">
              <a:solidFill>
                <a:schemeClr val="lt1"/>
              </a:solidFill>
              <a:latin typeface="+mn-lt"/>
              <a:ea typeface="+mn-ea"/>
              <a:cs typeface="+mn-cs"/>
            </a:endParaRPr>
          </a:p>
        </p:txBody>
      </p:sp>
      <p:sp>
        <p:nvSpPr>
          <p:cNvPr id="4" name="3 - Θέση κειμένου"/>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3EF9AD3D-D685-428B-B750-40A9DD66A0D5}" type="datetime1">
              <a:rPr lang="el-GR" smtClean="0"/>
              <a:t>6/11/2012</a:t>
            </a:fld>
            <a:endParaRPr lang="el-GR"/>
          </a:p>
        </p:txBody>
      </p:sp>
      <p:sp>
        <p:nvSpPr>
          <p:cNvPr id="6" name="5 - Θέση υποσέλιδου"/>
          <p:cNvSpPr>
            <a:spLocks noGrp="1"/>
          </p:cNvSpPr>
          <p:nvPr>
            <p:ph type="ftr" sz="quarter" idx="11"/>
          </p:nvPr>
        </p:nvSpPr>
        <p:spPr/>
        <p:txBody>
          <a:bodyPr/>
          <a:lstStyle/>
          <a:p>
            <a:r>
              <a:rPr lang="el-GR" smtClean="0"/>
              <a:t>Ο.Π</a:t>
            </a:r>
            <a:endParaRPr lang="el-GR"/>
          </a:p>
        </p:txBody>
      </p:sp>
      <p:sp>
        <p:nvSpPr>
          <p:cNvPr id="7" name="6 - Θέση αριθμού διαφάνειας"/>
          <p:cNvSpPr>
            <a:spLocks noGrp="1"/>
          </p:cNvSpPr>
          <p:nvPr>
            <p:ph type="sldNum" sz="quarter" idx="12"/>
          </p:nvPr>
        </p:nvSpPr>
        <p:spPr/>
        <p:txBody>
          <a:bodyPr/>
          <a:lstStyle/>
          <a:p>
            <a:fld id="{6A1554FB-CBE9-4868-9C00-CCEB7B41BCC9}"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2" name="21 - Θέση τίτλου"/>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25F2A2E-FDAE-4453-957A-5EFC59CF0677}" type="datetime1">
              <a:rPr lang="el-GR" smtClean="0"/>
              <a:t>6/11/2012</a:t>
            </a:fld>
            <a:endParaRPr lang="el-GR"/>
          </a:p>
        </p:txBody>
      </p:sp>
      <p:sp>
        <p:nvSpPr>
          <p:cNvPr id="3" name="2 - Θέση υποσέλιδου"/>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r>
              <a:rPr lang="el-GR" smtClean="0"/>
              <a:t>Ο.Π</a:t>
            </a:r>
            <a:endParaRPr lang="el-GR"/>
          </a:p>
        </p:txBody>
      </p:sp>
      <p:sp>
        <p:nvSpPr>
          <p:cNvPr id="23" name="22 - Θέση αριθμού διαφάνειας"/>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A1554FB-CBE9-4868-9C00-CCEB7B41BCC9}" type="slidenum">
              <a:rPr lang="el-GR" smtClean="0"/>
              <a:pPr/>
              <a:t>‹#›</a:t>
            </a:fld>
            <a:endParaRPr lang="el-GR"/>
          </a:p>
        </p:txBody>
      </p:sp>
    </p:spTree>
  </p:cSld>
  <p:clrMap bg1="dk1" tx1="lt1" bg2="dk2" tx2="lt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hf hd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περιεχομένου"/>
          <p:cNvSpPr>
            <a:spLocks noGrp="1"/>
          </p:cNvSpPr>
          <p:nvPr>
            <p:ph sz="half" idx="2"/>
          </p:nvPr>
        </p:nvSpPr>
        <p:spPr/>
        <p:txBody>
          <a:bodyPr>
            <a:normAutofit/>
          </a:bodyPr>
          <a:lstStyle/>
          <a:p>
            <a:pPr>
              <a:buNone/>
            </a:pPr>
            <a:r>
              <a:rPr lang="el-GR" sz="3600" dirty="0" smtClean="0"/>
              <a:t>Ο μύθος της Ελένης</a:t>
            </a:r>
          </a:p>
          <a:p>
            <a:pPr>
              <a:buNone/>
            </a:pPr>
            <a:endParaRPr lang="el-GR" sz="3600" dirty="0" smtClean="0"/>
          </a:p>
          <a:p>
            <a:pPr>
              <a:buNone/>
            </a:pPr>
            <a:endParaRPr lang="el-GR" sz="3600" dirty="0" smtClean="0"/>
          </a:p>
          <a:p>
            <a:pPr>
              <a:buNone/>
            </a:pPr>
            <a:r>
              <a:rPr lang="el-GR" sz="3600" dirty="0" smtClean="0"/>
              <a:t>1</a:t>
            </a:r>
            <a:r>
              <a:rPr lang="el-GR" sz="3600" baseline="30000" dirty="0" smtClean="0"/>
              <a:t>ο</a:t>
            </a:r>
            <a:r>
              <a:rPr lang="el-GR" sz="3600" dirty="0" smtClean="0"/>
              <a:t> Γυμνάσιο </a:t>
            </a:r>
            <a:r>
              <a:rPr lang="el-GR" sz="3600" dirty="0" err="1" smtClean="0"/>
              <a:t>Φιλιππιάδας</a:t>
            </a:r>
            <a:endParaRPr lang="el-GR" sz="3600" dirty="0" smtClean="0"/>
          </a:p>
          <a:p>
            <a:pPr>
              <a:buNone/>
            </a:pPr>
            <a:endParaRPr lang="el-GR" sz="3600" dirty="0" smtClean="0"/>
          </a:p>
          <a:p>
            <a:pPr>
              <a:buNone/>
            </a:pPr>
            <a:r>
              <a:rPr lang="el-GR" sz="2400" dirty="0" err="1" smtClean="0"/>
              <a:t>Ο.Παλιάτσου</a:t>
            </a:r>
            <a:endParaRPr lang="el-GR" sz="2400" dirty="0" smtClean="0"/>
          </a:p>
          <a:p>
            <a:pPr>
              <a:buNone/>
            </a:pPr>
            <a:endParaRPr lang="el-GR" sz="3600" dirty="0"/>
          </a:p>
        </p:txBody>
      </p:sp>
      <p:pic>
        <p:nvPicPr>
          <p:cNvPr id="5" name="Picture 1" descr="C:\Users\Georgia\Pictures\θέατρα\Ελένη2.jpg"/>
          <p:cNvPicPr>
            <a:picLocks noGrp="1" noChangeAspect="1" noChangeArrowheads="1"/>
          </p:cNvPicPr>
          <p:nvPr>
            <p:ph sz="half" idx="1"/>
          </p:nvPr>
        </p:nvPicPr>
        <p:blipFill>
          <a:blip r:embed="rId3" cstate="print"/>
          <a:srcRect/>
          <a:stretch>
            <a:fillRect/>
          </a:stretch>
        </p:blipFill>
        <p:spPr bwMode="auto">
          <a:xfrm>
            <a:off x="611560" y="1556792"/>
            <a:ext cx="3096344" cy="5040560"/>
          </a:xfrm>
          <a:prstGeom prst="rect">
            <a:avLst/>
          </a:prstGeom>
          <a:noFill/>
        </p:spPr>
      </p:pic>
      <p:sp>
        <p:nvSpPr>
          <p:cNvPr id="6" name="1 - Τίτλος"/>
          <p:cNvSpPr>
            <a:spLocks noGrp="1"/>
          </p:cNvSpPr>
          <p:nvPr>
            <p:ph type="title"/>
          </p:nvPr>
        </p:nvSpPr>
        <p:spPr/>
        <p:txBody>
          <a:bodyPr>
            <a:normAutofit fontScale="90000"/>
          </a:bodyPr>
          <a:lstStyle/>
          <a:p>
            <a:r>
              <a:rPr lang="el-GR" sz="3100" dirty="0" smtClean="0"/>
              <a:t>Η ΕΛΕΝΗ</a:t>
            </a:r>
            <a:r>
              <a:rPr lang="en-US" sz="3100" dirty="0" smtClean="0"/>
              <a:t> </a:t>
            </a:r>
            <a:r>
              <a:rPr lang="el-GR" sz="3100" dirty="0" smtClean="0"/>
              <a:t>ΤΗΣ ΠΑΡΑΔΟΣΗΣ ΣΤΟΝ  ΕΥΡΙΠΙΔΗ </a:t>
            </a:r>
            <a:r>
              <a:rPr lang="el-GR" dirty="0" smtClean="0"/>
              <a:t/>
            </a:r>
            <a:br>
              <a:rPr lang="el-GR" dirty="0" smtClean="0"/>
            </a:br>
            <a:endParaRPr lang="el-GR" dirty="0"/>
          </a:p>
        </p:txBody>
      </p:sp>
      <p:sp>
        <p:nvSpPr>
          <p:cNvPr id="7" name="6 - Θέση αριθμού διαφάνειας"/>
          <p:cNvSpPr>
            <a:spLocks noGrp="1"/>
          </p:cNvSpPr>
          <p:nvPr>
            <p:ph type="sldNum" sz="quarter" idx="12"/>
          </p:nvPr>
        </p:nvSpPr>
        <p:spPr/>
        <p:txBody>
          <a:bodyPr/>
          <a:lstStyle/>
          <a:p>
            <a:fld id="{6A1554FB-CBE9-4868-9C00-CCEB7B41BCC9}" type="slidenum">
              <a:rPr lang="el-GR" smtClean="0"/>
              <a:pPr/>
              <a:t>1</a:t>
            </a:fld>
            <a:endParaRPr lang="el-GR"/>
          </a:p>
        </p:txBody>
      </p:sp>
      <p:sp>
        <p:nvSpPr>
          <p:cNvPr id="8" name="7 - Θέση υποσέλιδου"/>
          <p:cNvSpPr>
            <a:spLocks noGrp="1"/>
          </p:cNvSpPr>
          <p:nvPr>
            <p:ph type="ftr" sz="quarter" idx="11"/>
          </p:nvPr>
        </p:nvSpPr>
        <p:spPr/>
        <p:txBody>
          <a:bodyPr/>
          <a:lstStyle/>
          <a:p>
            <a:r>
              <a:rPr lang="el-GR" smtClean="0"/>
              <a:t>Ο.Π</a:t>
            </a:r>
            <a:endParaRPr lang="el-G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ile:Francesco Primaticcio - The Rape of Helene - WGA18414.jpg"/>
          <p:cNvPicPr>
            <a:picLocks noChangeAspect="1" noChangeArrowheads="1"/>
          </p:cNvPicPr>
          <p:nvPr/>
        </p:nvPicPr>
        <p:blipFill>
          <a:blip r:embed="rId2" cstate="print">
            <a:lum bright="40000" contrast="-40000"/>
          </a:blip>
          <a:srcRect/>
          <a:stretch>
            <a:fillRect/>
          </a:stretch>
        </p:blipFill>
        <p:spPr bwMode="auto">
          <a:xfrm>
            <a:off x="0" y="0"/>
            <a:ext cx="8316416" cy="6858000"/>
          </a:xfrm>
          <a:prstGeom prst="rect">
            <a:avLst/>
          </a:prstGeom>
          <a:noFill/>
        </p:spPr>
      </p:pic>
      <p:sp>
        <p:nvSpPr>
          <p:cNvPr id="3" name="2 - Θέση περιεχομένου"/>
          <p:cNvSpPr>
            <a:spLocks noGrp="1"/>
          </p:cNvSpPr>
          <p:nvPr>
            <p:ph idx="1"/>
          </p:nvPr>
        </p:nvSpPr>
        <p:spPr>
          <a:xfrm>
            <a:off x="539552" y="548680"/>
            <a:ext cx="7344816" cy="5907056"/>
          </a:xfrm>
        </p:spPr>
        <p:txBody>
          <a:bodyPr>
            <a:normAutofit fontScale="92500" lnSpcReduction="10000"/>
          </a:bodyPr>
          <a:lstStyle/>
          <a:p>
            <a:r>
              <a:rPr lang="el-GR" dirty="0" smtClean="0">
                <a:solidFill>
                  <a:schemeClr val="tx2">
                    <a:lumMod val="25000"/>
                  </a:schemeClr>
                </a:solidFill>
              </a:rPr>
              <a:t>Η δεύτερη απαγωγή της Ελένης έγινε από τον </a:t>
            </a:r>
            <a:r>
              <a:rPr lang="el-GR" dirty="0" err="1" smtClean="0">
                <a:solidFill>
                  <a:schemeClr val="tx2">
                    <a:lumMod val="25000"/>
                  </a:schemeClr>
                </a:solidFill>
              </a:rPr>
              <a:t>Πάρη</a:t>
            </a:r>
            <a:r>
              <a:rPr lang="el-GR" dirty="0" smtClean="0">
                <a:solidFill>
                  <a:schemeClr val="tx2">
                    <a:lumMod val="25000"/>
                  </a:schemeClr>
                </a:solidFill>
              </a:rPr>
              <a:t>, γιο του Πριάμου, βασιλιά της Τροίας, ενώ ήταν ήδη παντρεμένη με το Μενέλαο. Υπό την καθοδήγηση της Αφροδίτης, σύμφωνα με την </a:t>
            </a:r>
            <a:r>
              <a:rPr lang="el-GR" i="1" dirty="0" err="1" smtClean="0">
                <a:solidFill>
                  <a:schemeClr val="tx2">
                    <a:lumMod val="25000"/>
                  </a:schemeClr>
                </a:solidFill>
              </a:rPr>
              <a:t>Ιλιάδα</a:t>
            </a:r>
            <a:r>
              <a:rPr lang="el-GR" i="1" dirty="0" smtClean="0">
                <a:solidFill>
                  <a:schemeClr val="tx2">
                    <a:lumMod val="25000"/>
                  </a:schemeClr>
                </a:solidFill>
              </a:rPr>
              <a:t>, </a:t>
            </a:r>
            <a:r>
              <a:rPr lang="el-GR" dirty="0" smtClean="0">
                <a:solidFill>
                  <a:schemeClr val="tx2">
                    <a:lumMod val="25000"/>
                  </a:schemeClr>
                </a:solidFill>
              </a:rPr>
              <a:t>εγκατέλειψε η Ελένη το Μενέλαο και μια κόρη που είχε από αυτόν, την Ερμιόνη. </a:t>
            </a:r>
          </a:p>
          <a:p>
            <a:r>
              <a:rPr lang="el-GR" dirty="0" smtClean="0">
                <a:solidFill>
                  <a:schemeClr val="tx2">
                    <a:lumMod val="25000"/>
                  </a:schemeClr>
                </a:solidFill>
              </a:rPr>
              <a:t>Για το αν και πώς τελικά η Ελένη έφτασε στην Τροία, οι αρχαίοι συγγραφείς δε φαίνεται να συμφωνούν. Άλλοι υποστηρίζουν ότι μια καταιγίδα σταλμένη από την Ήρα, ανάγκασε τον </a:t>
            </a:r>
            <a:r>
              <a:rPr lang="el-GR" dirty="0" err="1" smtClean="0">
                <a:solidFill>
                  <a:schemeClr val="tx2">
                    <a:lumMod val="25000"/>
                  </a:schemeClr>
                </a:solidFill>
              </a:rPr>
              <a:t>Πάρη</a:t>
            </a:r>
            <a:r>
              <a:rPr lang="el-GR" dirty="0" smtClean="0">
                <a:solidFill>
                  <a:schemeClr val="tx2">
                    <a:lumMod val="25000"/>
                  </a:schemeClr>
                </a:solidFill>
              </a:rPr>
              <a:t> και την Ελένη να προσορμιστούν στη Σιδώνα και κατόπιν να μεταβούν στο Ίλιον. Ο Απολλόδωρος υποστηρίζει ότι ο Πάρις αναγκάστηκε να καταφύγει στη Φοινίκη και όχι στην Κύπρο.</a:t>
            </a:r>
            <a:endParaRPr lang="el-GR" dirty="0">
              <a:solidFill>
                <a:schemeClr val="tx2">
                  <a:lumMod val="25000"/>
                </a:schemeClr>
              </a:solidFill>
            </a:endParaRPr>
          </a:p>
        </p:txBody>
      </p:sp>
      <p:sp>
        <p:nvSpPr>
          <p:cNvPr id="5" name="4 - Θέση αριθμού διαφάνειας"/>
          <p:cNvSpPr>
            <a:spLocks noGrp="1"/>
          </p:cNvSpPr>
          <p:nvPr>
            <p:ph type="sldNum" sz="quarter" idx="12"/>
          </p:nvPr>
        </p:nvSpPr>
        <p:spPr/>
        <p:txBody>
          <a:bodyPr/>
          <a:lstStyle/>
          <a:p>
            <a:fld id="{6A1554FB-CBE9-4868-9C00-CCEB7B41BCC9}" type="slidenum">
              <a:rPr lang="el-GR" smtClean="0"/>
              <a:pPr/>
              <a:t>10</a:t>
            </a:fld>
            <a:endParaRPr lang="el-GR"/>
          </a:p>
        </p:txBody>
      </p:sp>
      <p:sp>
        <p:nvSpPr>
          <p:cNvPr id="6" name="5 - Θέση υποσέλιδου"/>
          <p:cNvSpPr>
            <a:spLocks noGrp="1"/>
          </p:cNvSpPr>
          <p:nvPr>
            <p:ph type="ftr" sz="quarter" idx="11"/>
          </p:nvPr>
        </p:nvSpPr>
        <p:spPr/>
        <p:txBody>
          <a:bodyPr/>
          <a:lstStyle/>
          <a:p>
            <a:r>
              <a:rPr lang="el-GR" smtClean="0"/>
              <a:t>Ο.Π</a:t>
            </a: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15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3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3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3000"/>
                                        <p:tgtEl>
                                          <p:spTgt spid="3">
                                            <p:txEl>
                                              <p:pRg st="0" end="0"/>
                                            </p:txEl>
                                          </p:spTgt>
                                        </p:tgtEl>
                                      </p:cBhvr>
                                    </p:animEffect>
                                  </p:childTnLst>
                                </p:cTn>
                              </p:par>
                            </p:childTnLst>
                          </p:cTn>
                        </p:par>
                        <p:par>
                          <p:cTn id="10" fill="hold">
                            <p:stCondLst>
                              <p:cond delay="4500"/>
                            </p:stCondLst>
                            <p:childTnLst>
                              <p:par>
                                <p:cTn id="11" presetID="53" presetClass="entr" presetSubtype="0" fill="hold" nodeType="afterEffect">
                                  <p:stCondLst>
                                    <p:cond delay="150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3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3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5" dur="3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File:Francesco Primaticcio - The Rape of Helene - WGA18414.jpg"/>
          <p:cNvPicPr>
            <a:picLocks noChangeAspect="1" noChangeArrowheads="1"/>
          </p:cNvPicPr>
          <p:nvPr/>
        </p:nvPicPr>
        <p:blipFill>
          <a:blip r:embed="rId2" cstate="print"/>
          <a:srcRect/>
          <a:stretch>
            <a:fillRect/>
          </a:stretch>
        </p:blipFill>
        <p:spPr bwMode="auto">
          <a:xfrm>
            <a:off x="0" y="0"/>
            <a:ext cx="8316416" cy="6858000"/>
          </a:xfrm>
          <a:prstGeom prst="rect">
            <a:avLst/>
          </a:prstGeom>
          <a:noFill/>
        </p:spPr>
      </p:pic>
      <p:sp>
        <p:nvSpPr>
          <p:cNvPr id="2" name="1 - Τίτλος"/>
          <p:cNvSpPr>
            <a:spLocks noGrp="1"/>
          </p:cNvSpPr>
          <p:nvPr>
            <p:ph type="title"/>
          </p:nvPr>
        </p:nvSpPr>
        <p:spPr>
          <a:xfrm>
            <a:off x="539552" y="188640"/>
            <a:ext cx="7488832" cy="648072"/>
          </a:xfrm>
        </p:spPr>
        <p:txBody>
          <a:bodyPr>
            <a:normAutofit/>
          </a:bodyPr>
          <a:lstStyle/>
          <a:p>
            <a:r>
              <a:rPr lang="en-US" sz="2400" dirty="0" smtClean="0"/>
              <a:t>Francesco </a:t>
            </a:r>
            <a:r>
              <a:rPr lang="en-US" sz="2400" dirty="0" err="1" smtClean="0"/>
              <a:t>Primaticcio</a:t>
            </a:r>
            <a:r>
              <a:rPr lang="en-US" sz="2400" dirty="0" smtClean="0"/>
              <a:t> – </a:t>
            </a:r>
            <a:r>
              <a:rPr lang="el-GR" sz="2400" dirty="0" smtClean="0"/>
              <a:t>η </a:t>
            </a:r>
            <a:r>
              <a:rPr lang="el-GR" sz="2400" dirty="0" err="1" smtClean="0"/>
              <a:t>αρπαγη</a:t>
            </a:r>
            <a:r>
              <a:rPr lang="el-GR" sz="2400" dirty="0" smtClean="0"/>
              <a:t> </a:t>
            </a:r>
            <a:r>
              <a:rPr lang="el-GR" sz="2400" dirty="0" err="1" smtClean="0"/>
              <a:t>τησ</a:t>
            </a:r>
            <a:r>
              <a:rPr lang="el-GR" sz="2400" dirty="0" smtClean="0"/>
              <a:t> </a:t>
            </a:r>
            <a:r>
              <a:rPr lang="el-GR" sz="2400" dirty="0" err="1" smtClean="0"/>
              <a:t>ελενησ</a:t>
            </a:r>
            <a:endParaRPr lang="en-US" sz="2400" dirty="0"/>
          </a:p>
        </p:txBody>
      </p:sp>
      <p:sp>
        <p:nvSpPr>
          <p:cNvPr id="4" name="3 - Θέση αριθμού διαφάνειας"/>
          <p:cNvSpPr>
            <a:spLocks noGrp="1"/>
          </p:cNvSpPr>
          <p:nvPr>
            <p:ph type="sldNum" sz="quarter" idx="12"/>
          </p:nvPr>
        </p:nvSpPr>
        <p:spPr/>
        <p:txBody>
          <a:bodyPr/>
          <a:lstStyle/>
          <a:p>
            <a:fld id="{6A1554FB-CBE9-4868-9C00-CCEB7B41BCC9}" type="slidenum">
              <a:rPr lang="el-GR" smtClean="0"/>
              <a:pPr/>
              <a:t>11</a:t>
            </a:fld>
            <a:endParaRPr lang="el-GR"/>
          </a:p>
        </p:txBody>
      </p:sp>
      <p:sp>
        <p:nvSpPr>
          <p:cNvPr id="5" name="4 - Θέση υποσέλιδου"/>
          <p:cNvSpPr>
            <a:spLocks noGrp="1"/>
          </p:cNvSpPr>
          <p:nvPr>
            <p:ph type="ftr" sz="quarter" idx="11"/>
          </p:nvPr>
        </p:nvSpPr>
        <p:spPr/>
        <p:txBody>
          <a:bodyPr/>
          <a:lstStyle/>
          <a:p>
            <a:r>
              <a:rPr lang="el-GR" smtClean="0"/>
              <a:t>Ο.Π</a:t>
            </a: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50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2"/>
                                        </p:tgtEl>
                                        <p:attrNameLst>
                                          <p:attrName>fillcolor</p:attrName>
                                        </p:attrNameLst>
                                      </p:cBhvr>
                                      <p:tavLst>
                                        <p:tav tm="0">
                                          <p:val>
                                            <p:clrVal>
                                              <a:schemeClr val="accent2"/>
                                            </p:clrVal>
                                          </p:val>
                                        </p:tav>
                                        <p:tav tm="50000">
                                          <p:val>
                                            <p:clrVal>
                                              <a:schemeClr val="hlink"/>
                                            </p:clrVal>
                                          </p:val>
                                        </p:tav>
                                      </p:tavLst>
                                    </p:anim>
                                    <p:set>
                                      <p:cBhvr>
                                        <p:cTn id="9" dur="50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File:Guido Reni 018.jpg"/>
          <p:cNvPicPr>
            <a:picLocks noChangeAspect="1" noChangeArrowheads="1"/>
          </p:cNvPicPr>
          <p:nvPr/>
        </p:nvPicPr>
        <p:blipFill>
          <a:blip r:embed="rId2" cstate="print"/>
          <a:srcRect/>
          <a:stretch>
            <a:fillRect/>
          </a:stretch>
        </p:blipFill>
        <p:spPr bwMode="auto">
          <a:xfrm>
            <a:off x="0" y="0"/>
            <a:ext cx="8172400" cy="6876954"/>
          </a:xfrm>
          <a:prstGeom prst="rect">
            <a:avLst/>
          </a:prstGeom>
          <a:noFill/>
        </p:spPr>
      </p:pic>
      <p:sp>
        <p:nvSpPr>
          <p:cNvPr id="2" name="1 - Τίτλος"/>
          <p:cNvSpPr>
            <a:spLocks noGrp="1"/>
          </p:cNvSpPr>
          <p:nvPr>
            <p:ph type="title"/>
          </p:nvPr>
        </p:nvSpPr>
        <p:spPr>
          <a:xfrm>
            <a:off x="251520" y="404664"/>
            <a:ext cx="8064896" cy="648072"/>
          </a:xfrm>
        </p:spPr>
        <p:txBody>
          <a:bodyPr>
            <a:normAutofit fontScale="90000"/>
          </a:bodyPr>
          <a:lstStyle/>
          <a:p>
            <a:r>
              <a:rPr lang="el-GR" sz="28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Γκουίντο </a:t>
            </a:r>
            <a:r>
              <a:rPr lang="el-GR" sz="2800" cap="none"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Ρένι</a:t>
            </a:r>
            <a:r>
              <a:rPr lang="el-GR" sz="28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Η απαγωγή της Ελένης (Λούβρο)</a:t>
            </a:r>
            <a:endParaRPr lang="el-GR" sz="2800" cap="none"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3 - Θέση αριθμού διαφάνειας"/>
          <p:cNvSpPr>
            <a:spLocks noGrp="1"/>
          </p:cNvSpPr>
          <p:nvPr>
            <p:ph type="sldNum" sz="quarter" idx="12"/>
          </p:nvPr>
        </p:nvSpPr>
        <p:spPr/>
        <p:txBody>
          <a:bodyPr/>
          <a:lstStyle/>
          <a:p>
            <a:fld id="{6A1554FB-CBE9-4868-9C00-CCEB7B41BCC9}" type="slidenum">
              <a:rPr lang="el-GR" smtClean="0"/>
              <a:pPr/>
              <a:t>12</a:t>
            </a:fld>
            <a:endParaRPr lang="el-GR"/>
          </a:p>
        </p:txBody>
      </p:sp>
      <p:sp>
        <p:nvSpPr>
          <p:cNvPr id="5" name="4 - Θέση υποσέλιδου"/>
          <p:cNvSpPr>
            <a:spLocks noGrp="1"/>
          </p:cNvSpPr>
          <p:nvPr>
            <p:ph type="ftr" sz="quarter" idx="11"/>
          </p:nvPr>
        </p:nvSpPr>
        <p:spPr/>
        <p:txBody>
          <a:bodyPr/>
          <a:lstStyle/>
          <a:p>
            <a:r>
              <a:rPr lang="el-GR" smtClean="0"/>
              <a:t>Ο.Π</a:t>
            </a: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strVal val="#ppt_w*0.70"/>
                                          </p:val>
                                        </p:tav>
                                        <p:tav tm="100000">
                                          <p:val>
                                            <p:strVal val="#ppt_w"/>
                                          </p:val>
                                        </p:tav>
                                      </p:tavLst>
                                    </p:anim>
                                    <p:anim calcmode="lin" valueType="num">
                                      <p:cBhvr>
                                        <p:cTn id="8" dur="3000" fill="hold"/>
                                        <p:tgtEl>
                                          <p:spTgt spid="2"/>
                                        </p:tgtEl>
                                        <p:attrNameLst>
                                          <p:attrName>ppt_h</p:attrName>
                                        </p:attrNameLst>
                                      </p:cBhvr>
                                      <p:tavLst>
                                        <p:tav tm="0">
                                          <p:val>
                                            <p:strVal val="#ppt_h"/>
                                          </p:val>
                                        </p:tav>
                                        <p:tav tm="100000">
                                          <p:val>
                                            <p:strVal val="#ppt_h"/>
                                          </p:val>
                                        </p:tav>
                                      </p:tavLst>
                                    </p:anim>
                                    <p:animEffect transition="in" filter="fade">
                                      <p:cBhvr>
                                        <p:cTn id="9"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Users\Georgia\Pictures\θέατρα\demetra_hermes_persephone2.jpg"/>
          <p:cNvPicPr>
            <a:picLocks noChangeAspect="1" noChangeArrowheads="1"/>
          </p:cNvPicPr>
          <p:nvPr/>
        </p:nvPicPr>
        <p:blipFill>
          <a:blip r:embed="rId2" cstate="print"/>
          <a:srcRect/>
          <a:stretch>
            <a:fillRect/>
          </a:stretch>
        </p:blipFill>
        <p:spPr bwMode="auto">
          <a:xfrm>
            <a:off x="4378156" y="0"/>
            <a:ext cx="3866252" cy="6858000"/>
          </a:xfrm>
          <a:prstGeom prst="rect">
            <a:avLst/>
          </a:prstGeom>
          <a:ln>
            <a:noFill/>
          </a:ln>
          <a:effectLst>
            <a:outerShdw blurRad="292100" dist="139700" dir="2700000" algn="tl" rotWithShape="0">
              <a:srgbClr val="333333">
                <a:alpha val="65000"/>
              </a:srgbClr>
            </a:outerShdw>
          </a:effectLst>
        </p:spPr>
      </p:pic>
      <p:sp>
        <p:nvSpPr>
          <p:cNvPr id="3" name="2 - Θέση περιεχομένου"/>
          <p:cNvSpPr>
            <a:spLocks noGrp="1"/>
          </p:cNvSpPr>
          <p:nvPr>
            <p:ph idx="1"/>
          </p:nvPr>
        </p:nvSpPr>
        <p:spPr>
          <a:xfrm>
            <a:off x="179512" y="404664"/>
            <a:ext cx="4258816" cy="6051072"/>
          </a:xfrm>
        </p:spPr>
        <p:txBody>
          <a:bodyPr>
            <a:normAutofit fontScale="77500" lnSpcReduction="20000"/>
          </a:bodyPr>
          <a:lstStyle/>
          <a:p>
            <a:r>
              <a:rPr lang="el-GR" b="1" dirty="0" smtClean="0">
                <a:solidFill>
                  <a:srgbClr val="002060"/>
                </a:solidFill>
              </a:rPr>
              <a:t>Κατά άλλους, η Ελένη παρέμεινε στην Αίγυπτο, φιλοξενούμενη του Πρωτέα, και ο </a:t>
            </a:r>
            <a:r>
              <a:rPr lang="el-GR" b="1" dirty="0" err="1" smtClean="0">
                <a:solidFill>
                  <a:srgbClr val="002060"/>
                </a:solidFill>
              </a:rPr>
              <a:t>Πάρης</a:t>
            </a:r>
            <a:r>
              <a:rPr lang="el-GR" b="1" dirty="0" smtClean="0">
                <a:solidFill>
                  <a:srgbClr val="002060"/>
                </a:solidFill>
              </a:rPr>
              <a:t> έπλευσε μόνος του στην Τροία. </a:t>
            </a:r>
          </a:p>
          <a:p>
            <a:endParaRPr lang="el-GR" b="1" dirty="0" smtClean="0">
              <a:solidFill>
                <a:srgbClr val="002060"/>
              </a:solidFill>
            </a:endParaRPr>
          </a:p>
          <a:p>
            <a:r>
              <a:rPr lang="el-GR" b="1" dirty="0" smtClean="0">
                <a:solidFill>
                  <a:srgbClr val="002060"/>
                </a:solidFill>
              </a:rPr>
              <a:t>Στις πληροφορίες αυτές έρχεται να προστεθεί εκείνη της </a:t>
            </a:r>
            <a:r>
              <a:rPr lang="el-GR" b="1" i="1" dirty="0" smtClean="0">
                <a:solidFill>
                  <a:srgbClr val="002060"/>
                </a:solidFill>
              </a:rPr>
              <a:t>Παλινωδίας </a:t>
            </a:r>
            <a:r>
              <a:rPr lang="el-GR" b="1" dirty="0" smtClean="0">
                <a:solidFill>
                  <a:srgbClr val="002060"/>
                </a:solidFill>
              </a:rPr>
              <a:t>του Στησίχορου, υιοθετημένη και από τον Ευριπίδη στην  τραγωδία του </a:t>
            </a:r>
            <a:r>
              <a:rPr lang="el-GR" b="1" i="1" dirty="0" smtClean="0">
                <a:solidFill>
                  <a:srgbClr val="002060"/>
                </a:solidFill>
              </a:rPr>
              <a:t>Ελένη </a:t>
            </a:r>
            <a:r>
              <a:rPr lang="el-GR" b="1" dirty="0" smtClean="0">
                <a:solidFill>
                  <a:srgbClr val="002060"/>
                </a:solidFill>
              </a:rPr>
              <a:t>, ότι δηλαδή η Ελένη οδηγήθηκε από τον </a:t>
            </a:r>
            <a:r>
              <a:rPr lang="el-GR" b="1" dirty="0" err="1" smtClean="0">
                <a:solidFill>
                  <a:srgbClr val="002060"/>
                </a:solidFill>
              </a:rPr>
              <a:t>Πάρη</a:t>
            </a:r>
            <a:r>
              <a:rPr lang="el-GR" b="1" dirty="0" smtClean="0">
                <a:solidFill>
                  <a:srgbClr val="002060"/>
                </a:solidFill>
              </a:rPr>
              <a:t> στην Αίγυπτο, ο δε </a:t>
            </a:r>
            <a:r>
              <a:rPr lang="el-GR" b="1" dirty="0" err="1" smtClean="0">
                <a:solidFill>
                  <a:srgbClr val="002060"/>
                </a:solidFill>
              </a:rPr>
              <a:t>Πάρης</a:t>
            </a:r>
            <a:r>
              <a:rPr lang="el-GR" b="1" dirty="0" smtClean="0">
                <a:solidFill>
                  <a:srgbClr val="002060"/>
                </a:solidFill>
              </a:rPr>
              <a:t> έφερε στην Τροία ένα ομοίωμά της, ένα «είδωλο» και όχι την ίδια την Ελένη. </a:t>
            </a:r>
          </a:p>
          <a:p>
            <a:endParaRPr lang="el-GR" dirty="0"/>
          </a:p>
        </p:txBody>
      </p:sp>
      <p:sp>
        <p:nvSpPr>
          <p:cNvPr id="4" name="3 - Θέση αριθμού διαφάνειας"/>
          <p:cNvSpPr>
            <a:spLocks noGrp="1"/>
          </p:cNvSpPr>
          <p:nvPr>
            <p:ph type="sldNum" sz="quarter" idx="12"/>
          </p:nvPr>
        </p:nvSpPr>
        <p:spPr/>
        <p:txBody>
          <a:bodyPr/>
          <a:lstStyle/>
          <a:p>
            <a:fld id="{6A1554FB-CBE9-4868-9C00-CCEB7B41BCC9}" type="slidenum">
              <a:rPr lang="el-GR" smtClean="0"/>
              <a:pPr/>
              <a:t>13</a:t>
            </a:fld>
            <a:endParaRPr lang="el-GR"/>
          </a:p>
        </p:txBody>
      </p:sp>
      <p:sp>
        <p:nvSpPr>
          <p:cNvPr id="5" name="4 - Θέση υποσέλιδου"/>
          <p:cNvSpPr>
            <a:spLocks noGrp="1"/>
          </p:cNvSpPr>
          <p:nvPr>
            <p:ph type="ftr" sz="quarter" idx="11"/>
          </p:nvPr>
        </p:nvSpPr>
        <p:spPr/>
        <p:txBody>
          <a:bodyPr/>
          <a:lstStyle/>
          <a:p>
            <a:r>
              <a:rPr lang="el-GR" smtClean="0"/>
              <a:t>Ο.Π</a:t>
            </a: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3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3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3000"/>
                                        <p:tgtEl>
                                          <p:spTgt spid="3">
                                            <p:txEl>
                                              <p:pRg st="0" end="0"/>
                                            </p:txEl>
                                          </p:spTgt>
                                        </p:tgtEl>
                                      </p:cBhvr>
                                    </p:animEffect>
                                  </p:childTnLst>
                                </p:cTn>
                              </p:par>
                            </p:childTnLst>
                          </p:cTn>
                        </p:par>
                        <p:par>
                          <p:cTn id="10" fill="hold">
                            <p:stCondLst>
                              <p:cond delay="3000"/>
                            </p:stCondLst>
                            <p:childTnLst>
                              <p:par>
                                <p:cTn id="11" presetID="53" presetClass="entr" presetSubtype="0" fill="hold" nodeType="afterEffect">
                                  <p:stCondLst>
                                    <p:cond delay="100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3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3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5" dur="3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pantherfile.uwm.edu/prec/www/course/mythology/1100/1825.jpg"/>
          <p:cNvPicPr>
            <a:picLocks noChangeAspect="1" noChangeArrowheads="1"/>
          </p:cNvPicPr>
          <p:nvPr/>
        </p:nvPicPr>
        <p:blipFill>
          <a:blip r:embed="rId2" cstate="print">
            <a:lum bright="40000"/>
          </a:blip>
          <a:srcRect/>
          <a:stretch>
            <a:fillRect/>
          </a:stretch>
        </p:blipFill>
        <p:spPr bwMode="auto">
          <a:xfrm>
            <a:off x="1" y="0"/>
            <a:ext cx="8172400" cy="6880064"/>
          </a:xfrm>
          <a:prstGeom prst="rect">
            <a:avLst/>
          </a:prstGeom>
          <a:ln>
            <a:noFill/>
          </a:ln>
          <a:effectLst>
            <a:outerShdw blurRad="292100" dist="139700" dir="2700000" algn="tl" rotWithShape="0">
              <a:srgbClr val="333333">
                <a:alpha val="65000"/>
              </a:srgbClr>
            </a:outerShdw>
          </a:effectLst>
        </p:spPr>
      </p:pic>
      <p:sp>
        <p:nvSpPr>
          <p:cNvPr id="3" name="2 - Θέση περιεχομένου"/>
          <p:cNvSpPr>
            <a:spLocks noGrp="1"/>
          </p:cNvSpPr>
          <p:nvPr>
            <p:ph idx="1"/>
          </p:nvPr>
        </p:nvSpPr>
        <p:spPr>
          <a:xfrm>
            <a:off x="457200" y="908720"/>
            <a:ext cx="7239000" cy="5547016"/>
          </a:xfrm>
        </p:spPr>
        <p:txBody>
          <a:bodyPr>
            <a:normAutofit/>
          </a:bodyPr>
          <a:lstStyle/>
          <a:p>
            <a:r>
              <a:rPr lang="el-GR" dirty="0" smtClean="0">
                <a:solidFill>
                  <a:srgbClr val="C00000"/>
                </a:solidFill>
              </a:rPr>
              <a:t>Για την παραμονή της Ελένης στα βασιλικά ανάκτορα της Τροίας, μαθαίνουμε από την </a:t>
            </a:r>
            <a:r>
              <a:rPr lang="el-GR" i="1" dirty="0" err="1" smtClean="0">
                <a:solidFill>
                  <a:srgbClr val="C00000"/>
                </a:solidFill>
              </a:rPr>
              <a:t>Ιλιάδα</a:t>
            </a:r>
            <a:r>
              <a:rPr lang="el-GR" i="1" dirty="0" smtClean="0">
                <a:solidFill>
                  <a:srgbClr val="C00000"/>
                </a:solidFill>
              </a:rPr>
              <a:t>. </a:t>
            </a:r>
            <a:r>
              <a:rPr lang="el-GR" dirty="0" smtClean="0">
                <a:solidFill>
                  <a:srgbClr val="C00000"/>
                </a:solidFill>
              </a:rPr>
              <a:t>Εκεί η Ελένη αποτελεί μέρος της οικογένειας του Πριάμου. Ο ίδιος ο Πρίαμος της φέρεται με καλό τρόπο και ο Έκτορας δεν ξεστομίζει κακό λόγο εναντίον της. </a:t>
            </a:r>
          </a:p>
          <a:p>
            <a:r>
              <a:rPr lang="el-GR" dirty="0" smtClean="0">
                <a:solidFill>
                  <a:srgbClr val="C00000"/>
                </a:solidFill>
              </a:rPr>
              <a:t> Η ομορφιά της φαίνεται πως ήταν υπεράνω κάθε φαντασίας, αφού ακόμα και οι γέροντες Τρώες στη σκηνή της «</a:t>
            </a:r>
            <a:r>
              <a:rPr lang="el-GR" dirty="0" err="1" smtClean="0">
                <a:solidFill>
                  <a:srgbClr val="C00000"/>
                </a:solidFill>
              </a:rPr>
              <a:t>Τειχοσκοπίας</a:t>
            </a:r>
            <a:r>
              <a:rPr lang="el-GR" dirty="0" smtClean="0">
                <a:solidFill>
                  <a:srgbClr val="C00000"/>
                </a:solidFill>
              </a:rPr>
              <a:t>» δικαιολογούν τις συμφορές που τους βρήκαν εξαιτίας της ομορφιάς αυτής. </a:t>
            </a:r>
            <a:endParaRPr lang="el-GR" dirty="0">
              <a:solidFill>
                <a:srgbClr val="C00000"/>
              </a:solidFill>
            </a:endParaRPr>
          </a:p>
        </p:txBody>
      </p:sp>
      <p:sp>
        <p:nvSpPr>
          <p:cNvPr id="5" name="4 - Θέση αριθμού διαφάνειας"/>
          <p:cNvSpPr>
            <a:spLocks noGrp="1"/>
          </p:cNvSpPr>
          <p:nvPr>
            <p:ph type="sldNum" sz="quarter" idx="12"/>
          </p:nvPr>
        </p:nvSpPr>
        <p:spPr/>
        <p:txBody>
          <a:bodyPr/>
          <a:lstStyle/>
          <a:p>
            <a:fld id="{6A1554FB-CBE9-4868-9C00-CCEB7B41BCC9}" type="slidenum">
              <a:rPr lang="el-GR" smtClean="0"/>
              <a:pPr/>
              <a:t>14</a:t>
            </a:fld>
            <a:endParaRPr lang="el-GR"/>
          </a:p>
        </p:txBody>
      </p:sp>
      <p:sp>
        <p:nvSpPr>
          <p:cNvPr id="6" name="5 - Θέση υποσέλιδου"/>
          <p:cNvSpPr>
            <a:spLocks noGrp="1"/>
          </p:cNvSpPr>
          <p:nvPr>
            <p:ph type="ftr" sz="quarter" idx="11"/>
          </p:nvPr>
        </p:nvSpPr>
        <p:spPr/>
        <p:txBody>
          <a:bodyPr/>
          <a:lstStyle/>
          <a:p>
            <a:r>
              <a:rPr lang="el-GR" smtClean="0"/>
              <a:t>Ο.Π</a:t>
            </a: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3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3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3000"/>
                                        <p:tgtEl>
                                          <p:spTgt spid="3">
                                            <p:txEl>
                                              <p:pRg st="0" end="0"/>
                                            </p:txEl>
                                          </p:spTgt>
                                        </p:tgtEl>
                                      </p:cBhvr>
                                    </p:animEffect>
                                  </p:childTnLst>
                                </p:cTn>
                              </p:par>
                            </p:childTnLst>
                          </p:cTn>
                        </p:par>
                        <p:par>
                          <p:cTn id="10" fill="hold">
                            <p:stCondLst>
                              <p:cond delay="3000"/>
                            </p:stCondLst>
                            <p:childTnLst>
                              <p:par>
                                <p:cTn id="11" presetID="53"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3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3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5" dur="3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pantherfile.uwm.edu/prec/www/course/mythology/1100/1825.jpg"/>
          <p:cNvPicPr>
            <a:picLocks noChangeAspect="1" noChangeArrowheads="1"/>
          </p:cNvPicPr>
          <p:nvPr/>
        </p:nvPicPr>
        <p:blipFill>
          <a:blip r:embed="rId2" cstate="print">
            <a:lum bright="-10000"/>
          </a:blip>
          <a:srcRect/>
          <a:stretch>
            <a:fillRect/>
          </a:stretch>
        </p:blipFill>
        <p:spPr bwMode="auto">
          <a:xfrm>
            <a:off x="0" y="0"/>
            <a:ext cx="8244408" cy="6858000"/>
          </a:xfrm>
          <a:prstGeom prst="rect">
            <a:avLst/>
          </a:prstGeom>
          <a:ln>
            <a:noFill/>
          </a:ln>
          <a:effectLst>
            <a:outerShdw blurRad="292100" dist="139700" dir="2700000" algn="tl" rotWithShape="0">
              <a:srgbClr val="333333">
                <a:alpha val="65000"/>
              </a:srgbClr>
            </a:outerShdw>
          </a:effectLst>
        </p:spPr>
      </p:pic>
      <p:sp>
        <p:nvSpPr>
          <p:cNvPr id="3" name="2 - Θέση περιεχομένου"/>
          <p:cNvSpPr>
            <a:spLocks noGrp="1"/>
          </p:cNvSpPr>
          <p:nvPr>
            <p:ph idx="1"/>
          </p:nvPr>
        </p:nvSpPr>
        <p:spPr>
          <a:xfrm>
            <a:off x="611560" y="548680"/>
            <a:ext cx="7084640" cy="5907056"/>
          </a:xfrm>
        </p:spPr>
        <p:txBody>
          <a:bodyPr>
            <a:normAutofit lnSpcReduction="10000"/>
          </a:bodyPr>
          <a:lstStyle/>
          <a:p>
            <a:r>
              <a:rPr lang="el-GR" dirty="0" smtClean="0">
                <a:solidFill>
                  <a:schemeClr val="tx1">
                    <a:lumMod val="95000"/>
                  </a:schemeClr>
                </a:solidFill>
              </a:rPr>
              <a:t>Η Ελένη, από την άλλη μεριά, κατηγορεί τον εαυτό της και εύχεται να μην είχε προδώσει ποτέ τον σύζυγό της, «....μακάρι ο θάνατος να με είχε αγκαλιάσει τότε, τη μέρα που ακολούθησα τον γιο σου στην Τροία, ξεχνώντας το συζυγικό μου κρεβάτι, τους ομοίους μου και το παιδί μου». Σε αυτό το χωρίο, η Ελένη εκφράζει τη θλίψη της και τον αποτροπιασμό της για την πράξη της. Το ερώτημα της ευθύνης της για τον πόλεμο παραμένει αναπάντητο. Η </a:t>
            </a:r>
            <a:r>
              <a:rPr lang="el-GR" dirty="0" smtClean="0">
                <a:solidFill>
                  <a:schemeClr val="tx1">
                    <a:lumMod val="95000"/>
                  </a:schemeClr>
                </a:solidFill>
              </a:rPr>
              <a:t> Ελένη </a:t>
            </a:r>
            <a:r>
              <a:rPr lang="el-GR" dirty="0" smtClean="0">
                <a:solidFill>
                  <a:schemeClr val="tx1">
                    <a:lumMod val="95000"/>
                  </a:schemeClr>
                </a:solidFill>
              </a:rPr>
              <a:t>παρουσιάζεται μάλλον να αμφιταλαντεύεται ανάμεσα στην επιθυμία και στο καθήκον της ως σύζυγος και ως μητέρα.</a:t>
            </a:r>
            <a:endParaRPr lang="el-GR" dirty="0">
              <a:solidFill>
                <a:schemeClr val="tx1">
                  <a:lumMod val="95000"/>
                </a:schemeClr>
              </a:solidFill>
            </a:endParaRPr>
          </a:p>
        </p:txBody>
      </p:sp>
      <p:sp>
        <p:nvSpPr>
          <p:cNvPr id="5" name="4 - Θέση αριθμού διαφάνειας"/>
          <p:cNvSpPr>
            <a:spLocks noGrp="1"/>
          </p:cNvSpPr>
          <p:nvPr>
            <p:ph type="sldNum" sz="quarter" idx="12"/>
          </p:nvPr>
        </p:nvSpPr>
        <p:spPr/>
        <p:txBody>
          <a:bodyPr/>
          <a:lstStyle/>
          <a:p>
            <a:fld id="{6A1554FB-CBE9-4868-9C00-CCEB7B41BCC9}" type="slidenum">
              <a:rPr lang="el-GR" smtClean="0"/>
              <a:pPr/>
              <a:t>15</a:t>
            </a:fld>
            <a:endParaRPr lang="el-GR"/>
          </a:p>
        </p:txBody>
      </p:sp>
      <p:sp>
        <p:nvSpPr>
          <p:cNvPr id="6" name="5 - Θέση υποσέλιδου"/>
          <p:cNvSpPr>
            <a:spLocks noGrp="1"/>
          </p:cNvSpPr>
          <p:nvPr>
            <p:ph type="ftr" sz="quarter" idx="11"/>
          </p:nvPr>
        </p:nvSpPr>
        <p:spPr/>
        <p:txBody>
          <a:bodyPr/>
          <a:lstStyle/>
          <a:p>
            <a:r>
              <a:rPr lang="el-GR" smtClean="0"/>
              <a:t>Ο.Π</a:t>
            </a: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3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3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3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s://pantherfile.uwm.edu/prec/www/course/mythology/1100/1827.jpg"/>
          <p:cNvPicPr>
            <a:picLocks noChangeAspect="1" noChangeArrowheads="1"/>
          </p:cNvPicPr>
          <p:nvPr/>
        </p:nvPicPr>
        <p:blipFill>
          <a:blip r:embed="rId2" cstate="print"/>
          <a:srcRect/>
          <a:stretch>
            <a:fillRect/>
          </a:stretch>
        </p:blipFill>
        <p:spPr bwMode="auto">
          <a:xfrm>
            <a:off x="1331640" y="0"/>
            <a:ext cx="5400600" cy="6858000"/>
          </a:xfrm>
          <a:prstGeom prst="rect">
            <a:avLst/>
          </a:prstGeom>
          <a:ln>
            <a:noFill/>
          </a:ln>
          <a:effectLst>
            <a:outerShdw blurRad="292100" dist="139700" dir="2700000" algn="tl" rotWithShape="0">
              <a:srgbClr val="333333">
                <a:alpha val="65000"/>
              </a:srgbClr>
            </a:outerShdw>
          </a:effectLst>
        </p:spPr>
      </p:pic>
      <p:sp>
        <p:nvSpPr>
          <p:cNvPr id="2" name="1 - Τίτλος"/>
          <p:cNvSpPr>
            <a:spLocks noGrp="1"/>
          </p:cNvSpPr>
          <p:nvPr>
            <p:ph type="title"/>
          </p:nvPr>
        </p:nvSpPr>
        <p:spPr>
          <a:xfrm>
            <a:off x="755576" y="5805264"/>
            <a:ext cx="7239000" cy="804704"/>
          </a:xfrm>
        </p:spPr>
        <p:txBody>
          <a:bodyPr>
            <a:normAutofit/>
          </a:bodyPr>
          <a:lstStyle/>
          <a:p>
            <a:r>
              <a:rPr lang="el-GR" sz="4000" i="1" dirty="0" smtClean="0">
                <a:ln w="500">
                  <a:solidFill>
                    <a:schemeClr val="accent1">
                      <a:lumMod val="50000"/>
                    </a:schemeClr>
                  </a:solidFill>
                </a:ln>
                <a:solidFill>
                  <a:srgbClr val="002060"/>
                </a:solidFill>
                <a:effectLst>
                  <a:glow rad="228600">
                    <a:schemeClr val="accent3">
                      <a:satMod val="175000"/>
                      <a:alpha val="40000"/>
                    </a:schemeClr>
                  </a:glow>
                </a:effectLst>
              </a:rPr>
              <a:t>Η </a:t>
            </a:r>
            <a:r>
              <a:rPr lang="el-GR" sz="4000" i="1" dirty="0" smtClean="0">
                <a:ln w="500">
                  <a:solidFill>
                    <a:schemeClr val="accent1">
                      <a:lumMod val="50000"/>
                    </a:schemeClr>
                  </a:solidFill>
                </a:ln>
                <a:solidFill>
                  <a:srgbClr val="002060"/>
                </a:solidFill>
                <a:effectLst>
                  <a:glow rad="228600">
                    <a:schemeClr val="accent3">
                      <a:satMod val="175000"/>
                      <a:alpha val="40000"/>
                    </a:schemeClr>
                  </a:glow>
                </a:effectLst>
              </a:rPr>
              <a:t>Ελένη </a:t>
            </a:r>
            <a:r>
              <a:rPr lang="el-GR" sz="4000" i="1" dirty="0" smtClean="0">
                <a:ln w="500">
                  <a:solidFill>
                    <a:schemeClr val="accent1">
                      <a:lumMod val="50000"/>
                    </a:schemeClr>
                  </a:solidFill>
                </a:ln>
                <a:solidFill>
                  <a:srgbClr val="002060"/>
                </a:solidFill>
                <a:effectLst>
                  <a:glow rad="228600">
                    <a:schemeClr val="accent3">
                      <a:satMod val="175000"/>
                      <a:alpha val="40000"/>
                    </a:schemeClr>
                  </a:glow>
                </a:effectLst>
              </a:rPr>
              <a:t>στα </a:t>
            </a:r>
            <a:r>
              <a:rPr lang="el-GR" sz="4000" i="1" dirty="0" smtClean="0">
                <a:ln w="500">
                  <a:solidFill>
                    <a:schemeClr val="accent1">
                      <a:lumMod val="50000"/>
                    </a:schemeClr>
                  </a:solidFill>
                </a:ln>
                <a:solidFill>
                  <a:srgbClr val="002060"/>
                </a:solidFill>
                <a:effectLst>
                  <a:glow rad="228600">
                    <a:schemeClr val="accent3">
                      <a:satMod val="175000"/>
                      <a:alpha val="40000"/>
                    </a:schemeClr>
                  </a:glow>
                </a:effectLst>
              </a:rPr>
              <a:t>τείχη της Τροίας</a:t>
            </a:r>
            <a:endParaRPr lang="el-GR" sz="4000" i="1" dirty="0">
              <a:ln w="500">
                <a:solidFill>
                  <a:schemeClr val="accent1">
                    <a:lumMod val="50000"/>
                  </a:schemeClr>
                </a:solidFill>
              </a:ln>
              <a:solidFill>
                <a:srgbClr val="002060"/>
              </a:solidFill>
              <a:effectLst>
                <a:glow rad="228600">
                  <a:schemeClr val="accent3">
                    <a:satMod val="175000"/>
                    <a:alpha val="40000"/>
                  </a:schemeClr>
                </a:glow>
              </a:effectLst>
            </a:endParaRPr>
          </a:p>
        </p:txBody>
      </p:sp>
      <p:sp>
        <p:nvSpPr>
          <p:cNvPr id="4" name="3 - Θέση αριθμού διαφάνειας"/>
          <p:cNvSpPr>
            <a:spLocks noGrp="1"/>
          </p:cNvSpPr>
          <p:nvPr>
            <p:ph type="sldNum" sz="quarter" idx="12"/>
          </p:nvPr>
        </p:nvSpPr>
        <p:spPr/>
        <p:txBody>
          <a:bodyPr/>
          <a:lstStyle/>
          <a:p>
            <a:fld id="{6A1554FB-CBE9-4868-9C00-CCEB7B41BCC9}" type="slidenum">
              <a:rPr lang="el-GR" smtClean="0"/>
              <a:pPr/>
              <a:t>16</a:t>
            </a:fld>
            <a:endParaRPr lang="el-GR"/>
          </a:p>
        </p:txBody>
      </p:sp>
      <p:sp>
        <p:nvSpPr>
          <p:cNvPr id="5" name="4 - Θέση υποσέλιδου"/>
          <p:cNvSpPr>
            <a:spLocks noGrp="1"/>
          </p:cNvSpPr>
          <p:nvPr>
            <p:ph type="ftr" sz="quarter" idx="11"/>
          </p:nvPr>
        </p:nvSpPr>
        <p:spPr/>
        <p:txBody>
          <a:bodyPr/>
          <a:lstStyle/>
          <a:p>
            <a:r>
              <a:rPr lang="el-GR" smtClean="0"/>
              <a:t>Ο.Π</a:t>
            </a: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30722"/>
                                        </p:tgtEl>
                                        <p:attrNameLst>
                                          <p:attrName>style.visibility</p:attrName>
                                        </p:attrNameLst>
                                      </p:cBhvr>
                                      <p:to>
                                        <p:strVal val="visible"/>
                                      </p:to>
                                    </p:set>
                                    <p:anim calcmode="lin" valueType="num">
                                      <p:cBhvr>
                                        <p:cTn id="7" dur="3000" fill="hold"/>
                                        <p:tgtEl>
                                          <p:spTgt spid="30722"/>
                                        </p:tgtEl>
                                        <p:attrNameLst>
                                          <p:attrName>ppt_w</p:attrName>
                                        </p:attrNameLst>
                                      </p:cBhvr>
                                      <p:tavLst>
                                        <p:tav tm="0">
                                          <p:val>
                                            <p:fltVal val="0"/>
                                          </p:val>
                                        </p:tav>
                                        <p:tav tm="100000">
                                          <p:val>
                                            <p:strVal val="#ppt_w"/>
                                          </p:val>
                                        </p:tav>
                                      </p:tavLst>
                                    </p:anim>
                                    <p:anim calcmode="lin" valueType="num">
                                      <p:cBhvr>
                                        <p:cTn id="8" dur="3000" fill="hold"/>
                                        <p:tgtEl>
                                          <p:spTgt spid="30722"/>
                                        </p:tgtEl>
                                        <p:attrNameLst>
                                          <p:attrName>ppt_h</p:attrName>
                                        </p:attrNameLst>
                                      </p:cBhvr>
                                      <p:tavLst>
                                        <p:tav tm="0">
                                          <p:val>
                                            <p:fltVal val="0"/>
                                          </p:val>
                                        </p:tav>
                                        <p:tav tm="100000">
                                          <p:val>
                                            <p:strVal val="#ppt_h"/>
                                          </p:val>
                                        </p:tav>
                                      </p:tavLst>
                                    </p:anim>
                                    <p:animEffect transition="in" filter="fade">
                                      <p:cBhvr>
                                        <p:cTn id="9" dur="3000"/>
                                        <p:tgtEl>
                                          <p:spTgt spid="30722"/>
                                        </p:tgtEl>
                                      </p:cBhvr>
                                    </p:animEffect>
                                  </p:childTnLst>
                                </p:cTn>
                              </p:par>
                            </p:childTnLst>
                          </p:cTn>
                        </p:par>
                        <p:par>
                          <p:cTn id="10" fill="hold">
                            <p:stCondLst>
                              <p:cond delay="30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2"/>
                                        </p:tgtEl>
                                        <p:attrNameLst>
                                          <p:attrName>style.visibility</p:attrName>
                                        </p:attrNameLst>
                                      </p:cBhvr>
                                      <p:to>
                                        <p:strVal val="visible"/>
                                      </p:to>
                                    </p:set>
                                    <p:anim calcmode="discrete" valueType="clr">
                                      <p:cBhvr override="childStyle">
                                        <p:cTn id="13"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2"/>
                                        </p:tgtEl>
                                        <p:attrNameLst>
                                          <p:attrName>fillcolor</p:attrName>
                                        </p:attrNameLst>
                                      </p:cBhvr>
                                      <p:tavLst>
                                        <p:tav tm="0">
                                          <p:val>
                                            <p:clrVal>
                                              <a:schemeClr val="accent2"/>
                                            </p:clrVal>
                                          </p:val>
                                        </p:tav>
                                        <p:tav tm="50000">
                                          <p:val>
                                            <p:clrVal>
                                              <a:schemeClr val="hlink"/>
                                            </p:clrVal>
                                          </p:val>
                                        </p:tav>
                                      </p:tavLst>
                                    </p:anim>
                                    <p:set>
                                      <p:cBhvr>
                                        <p:cTn id="15" dur="8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Picture 3" descr="C:\Users\Georgia\Pictures\θέατρα\Μενέλαος.jpg"/>
          <p:cNvPicPr>
            <a:picLocks noChangeAspect="1" noChangeArrowheads="1"/>
          </p:cNvPicPr>
          <p:nvPr/>
        </p:nvPicPr>
        <p:blipFill>
          <a:blip r:embed="rId2" cstate="print"/>
          <a:srcRect/>
          <a:stretch>
            <a:fillRect/>
          </a:stretch>
        </p:blipFill>
        <p:spPr bwMode="auto">
          <a:xfrm>
            <a:off x="0" y="1"/>
            <a:ext cx="8172400" cy="6858000"/>
          </a:xfrm>
          <a:prstGeom prst="rect">
            <a:avLst/>
          </a:prstGeom>
          <a:noFill/>
        </p:spPr>
      </p:pic>
      <p:sp>
        <p:nvSpPr>
          <p:cNvPr id="3" name="2 - Θέση περιεχομένου"/>
          <p:cNvSpPr>
            <a:spLocks noGrp="1"/>
          </p:cNvSpPr>
          <p:nvPr>
            <p:ph idx="1"/>
          </p:nvPr>
        </p:nvSpPr>
        <p:spPr>
          <a:xfrm>
            <a:off x="611560" y="2348880"/>
            <a:ext cx="7239000" cy="4297640"/>
          </a:xfrm>
        </p:spPr>
        <p:txBody>
          <a:bodyPr>
            <a:normAutofit lnSpcReduction="10000"/>
          </a:bodyPr>
          <a:lstStyle/>
          <a:p>
            <a:r>
              <a:rPr lang="el-GR" b="1" dirty="0" smtClean="0">
                <a:solidFill>
                  <a:srgbClr val="FFFF00"/>
                </a:solidFill>
              </a:rPr>
              <a:t>Από την </a:t>
            </a:r>
            <a:r>
              <a:rPr lang="el-GR" b="1" i="1" dirty="0" smtClean="0">
                <a:solidFill>
                  <a:srgbClr val="FFFF00"/>
                </a:solidFill>
              </a:rPr>
              <a:t>Ιλίου </a:t>
            </a:r>
            <a:r>
              <a:rPr lang="el-GR" b="1" i="1" dirty="0" err="1" smtClean="0">
                <a:solidFill>
                  <a:srgbClr val="FFFF00"/>
                </a:solidFill>
              </a:rPr>
              <a:t>Πέρσις</a:t>
            </a:r>
            <a:r>
              <a:rPr lang="el-GR" b="1" i="1" dirty="0" smtClean="0">
                <a:solidFill>
                  <a:srgbClr val="FFFF00"/>
                </a:solidFill>
              </a:rPr>
              <a:t> </a:t>
            </a:r>
            <a:r>
              <a:rPr lang="el-GR" b="1" dirty="0" smtClean="0">
                <a:solidFill>
                  <a:srgbClr val="FFFF00"/>
                </a:solidFill>
              </a:rPr>
              <a:t>του Αρκτίνου και την </a:t>
            </a:r>
            <a:r>
              <a:rPr lang="el-GR" b="1" i="1" dirty="0" smtClean="0">
                <a:solidFill>
                  <a:srgbClr val="FFFF00"/>
                </a:solidFill>
              </a:rPr>
              <a:t>Μικρή </a:t>
            </a:r>
            <a:r>
              <a:rPr lang="el-GR" b="1" i="1" dirty="0" err="1" smtClean="0">
                <a:solidFill>
                  <a:srgbClr val="FFFF00"/>
                </a:solidFill>
              </a:rPr>
              <a:t>Ιλιάδα</a:t>
            </a:r>
            <a:r>
              <a:rPr lang="el-GR" b="1" i="1" dirty="0" smtClean="0">
                <a:solidFill>
                  <a:srgbClr val="FFFF00"/>
                </a:solidFill>
              </a:rPr>
              <a:t> </a:t>
            </a:r>
            <a:r>
              <a:rPr lang="el-GR" b="1" dirty="0" smtClean="0">
                <a:solidFill>
                  <a:srgbClr val="FFFF00"/>
                </a:solidFill>
              </a:rPr>
              <a:t>του Λέσχη πληροφορούμαστε ότι την Ελένη την ξαναπήρε ο Μενέλαος μετά την άλωση της Τροίας. Σύμφωνα με την </a:t>
            </a:r>
            <a:r>
              <a:rPr lang="el-GR" b="1" i="1" dirty="0" smtClean="0">
                <a:solidFill>
                  <a:srgbClr val="FFFF00"/>
                </a:solidFill>
              </a:rPr>
              <a:t>Μικρή   </a:t>
            </a:r>
            <a:r>
              <a:rPr lang="el-GR" b="1" i="1" dirty="0" err="1" smtClean="0">
                <a:solidFill>
                  <a:srgbClr val="FFFF00"/>
                </a:solidFill>
              </a:rPr>
              <a:t>Ιλιάδα</a:t>
            </a:r>
            <a:r>
              <a:rPr lang="el-GR" b="1" i="1" dirty="0" smtClean="0">
                <a:solidFill>
                  <a:srgbClr val="FFFF00"/>
                </a:solidFill>
              </a:rPr>
              <a:t> </a:t>
            </a:r>
            <a:r>
              <a:rPr lang="el-GR" b="1" dirty="0" smtClean="0">
                <a:solidFill>
                  <a:srgbClr val="FFFF00"/>
                </a:solidFill>
              </a:rPr>
              <a:t>, ο Μενέλαος ετοιμαζόταν να την σκοτώσει, ώσπου εκείνη γύμνωσε το στήθος της για να δεχτεί το θανάσιμο χτύπημα, οπότε εκείνος θαμπώθηκε από την ομορφιά της και την συγχώρεσε.</a:t>
            </a:r>
            <a:endParaRPr lang="el-GR" b="1" dirty="0">
              <a:solidFill>
                <a:srgbClr val="FFFF00"/>
              </a:solidFill>
            </a:endParaRPr>
          </a:p>
        </p:txBody>
      </p:sp>
      <p:sp>
        <p:nvSpPr>
          <p:cNvPr id="4" name="3 - Θέση αριθμού διαφάνειας"/>
          <p:cNvSpPr>
            <a:spLocks noGrp="1"/>
          </p:cNvSpPr>
          <p:nvPr>
            <p:ph type="sldNum" sz="quarter" idx="12"/>
          </p:nvPr>
        </p:nvSpPr>
        <p:spPr/>
        <p:txBody>
          <a:bodyPr/>
          <a:lstStyle/>
          <a:p>
            <a:fld id="{6A1554FB-CBE9-4868-9C00-CCEB7B41BCC9}" type="slidenum">
              <a:rPr lang="el-GR" smtClean="0"/>
              <a:pPr/>
              <a:t>17</a:t>
            </a:fld>
            <a:endParaRPr lang="el-GR"/>
          </a:p>
        </p:txBody>
      </p:sp>
      <p:sp>
        <p:nvSpPr>
          <p:cNvPr id="5" name="4 - Θέση υποσέλιδου"/>
          <p:cNvSpPr>
            <a:spLocks noGrp="1"/>
          </p:cNvSpPr>
          <p:nvPr>
            <p:ph type="ftr" sz="quarter" idx="11"/>
          </p:nvPr>
        </p:nvSpPr>
        <p:spPr/>
        <p:txBody>
          <a:bodyPr/>
          <a:lstStyle/>
          <a:p>
            <a:r>
              <a:rPr lang="el-GR" smtClean="0"/>
              <a:t>Ο.Π</a:t>
            </a: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3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3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3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332656"/>
            <a:ext cx="7416824" cy="648072"/>
          </a:xfrm>
        </p:spPr>
        <p:txBody>
          <a:bodyPr>
            <a:noAutofit/>
          </a:bodyPr>
          <a:lstStyle/>
          <a:p>
            <a:r>
              <a:rPr lang="el-GR" sz="3200" dirty="0" smtClean="0">
                <a:solidFill>
                  <a:srgbClr val="360892"/>
                </a:solidFill>
                <a:effectLst>
                  <a:glow rad="63500">
                    <a:schemeClr val="accent2">
                      <a:satMod val="175000"/>
                      <a:alpha val="40000"/>
                    </a:schemeClr>
                  </a:glow>
                </a:effectLst>
              </a:rPr>
              <a:t>Η επανασύνδεση </a:t>
            </a:r>
            <a:r>
              <a:rPr lang="el-GR" sz="3200" dirty="0" smtClean="0">
                <a:solidFill>
                  <a:srgbClr val="360892"/>
                </a:solidFill>
                <a:effectLst>
                  <a:glow rad="63500">
                    <a:schemeClr val="accent2">
                      <a:satMod val="175000"/>
                      <a:alpha val="40000"/>
                    </a:schemeClr>
                  </a:glow>
                </a:effectLst>
              </a:rPr>
              <a:t>Μενελάου-</a:t>
            </a:r>
            <a:r>
              <a:rPr lang="el-GR" sz="3200" dirty="0" smtClean="0">
                <a:solidFill>
                  <a:srgbClr val="360892"/>
                </a:solidFill>
                <a:effectLst>
                  <a:glow rad="63500">
                    <a:schemeClr val="accent2">
                      <a:satMod val="175000"/>
                      <a:alpha val="40000"/>
                    </a:schemeClr>
                  </a:glow>
                </a:effectLst>
              </a:rPr>
              <a:t>Ε</a:t>
            </a:r>
            <a:r>
              <a:rPr lang="el-GR" sz="3200" dirty="0" smtClean="0">
                <a:solidFill>
                  <a:srgbClr val="360892"/>
                </a:solidFill>
                <a:effectLst>
                  <a:glow rad="63500">
                    <a:schemeClr val="accent2">
                      <a:satMod val="175000"/>
                      <a:alpha val="40000"/>
                    </a:schemeClr>
                  </a:glow>
                </a:effectLst>
              </a:rPr>
              <a:t>λένης</a:t>
            </a:r>
            <a:endParaRPr lang="el-GR" sz="3200" dirty="0">
              <a:solidFill>
                <a:srgbClr val="360892"/>
              </a:solidFill>
              <a:effectLst>
                <a:glow rad="63500">
                  <a:schemeClr val="accent2">
                    <a:satMod val="175000"/>
                    <a:alpha val="40000"/>
                  </a:schemeClr>
                </a:glow>
              </a:effectLst>
            </a:endParaRPr>
          </a:p>
        </p:txBody>
      </p:sp>
      <p:pic>
        <p:nvPicPr>
          <p:cNvPr id="4" name="Picture 2" descr="https://pantherfile.uwm.edu/prec/www/course/mythology/1200/1932.jpg"/>
          <p:cNvPicPr>
            <a:picLocks noChangeAspect="1" noChangeArrowheads="1"/>
          </p:cNvPicPr>
          <p:nvPr/>
        </p:nvPicPr>
        <p:blipFill>
          <a:blip r:embed="rId2" cstate="print"/>
          <a:srcRect/>
          <a:stretch>
            <a:fillRect/>
          </a:stretch>
        </p:blipFill>
        <p:spPr bwMode="auto">
          <a:xfrm>
            <a:off x="0" y="1124744"/>
            <a:ext cx="8172400" cy="5733256"/>
          </a:xfrm>
          <a:prstGeom prst="rect">
            <a:avLst/>
          </a:prstGeom>
          <a:noFill/>
        </p:spPr>
      </p:pic>
      <p:sp>
        <p:nvSpPr>
          <p:cNvPr id="5" name="4 - Θέση αριθμού διαφάνειας"/>
          <p:cNvSpPr>
            <a:spLocks noGrp="1"/>
          </p:cNvSpPr>
          <p:nvPr>
            <p:ph type="sldNum" sz="quarter" idx="12"/>
          </p:nvPr>
        </p:nvSpPr>
        <p:spPr/>
        <p:txBody>
          <a:bodyPr/>
          <a:lstStyle/>
          <a:p>
            <a:fld id="{6A1554FB-CBE9-4868-9C00-CCEB7B41BCC9}" type="slidenum">
              <a:rPr lang="el-GR" smtClean="0"/>
              <a:pPr/>
              <a:t>18</a:t>
            </a:fld>
            <a:endParaRPr lang="el-GR"/>
          </a:p>
        </p:txBody>
      </p:sp>
      <p:sp>
        <p:nvSpPr>
          <p:cNvPr id="6" name="5 - Θέση υποσέλιδου"/>
          <p:cNvSpPr>
            <a:spLocks noGrp="1"/>
          </p:cNvSpPr>
          <p:nvPr>
            <p:ph type="ftr" sz="quarter" idx="11"/>
          </p:nvPr>
        </p:nvSpPr>
        <p:spPr/>
        <p:txBody>
          <a:bodyPr/>
          <a:lstStyle/>
          <a:p>
            <a:r>
              <a:rPr lang="el-GR" smtClean="0"/>
              <a:t>Ο.Π</a:t>
            </a: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3000" fill="hold"/>
                                        <p:tgtEl>
                                          <p:spTgt spid="4"/>
                                        </p:tgtEl>
                                        <p:attrNameLst>
                                          <p:attrName>ppt_w</p:attrName>
                                        </p:attrNameLst>
                                      </p:cBhvr>
                                      <p:tavLst>
                                        <p:tav tm="0">
                                          <p:val>
                                            <p:strVal val="#ppt_w*0.70"/>
                                          </p:val>
                                        </p:tav>
                                        <p:tav tm="100000">
                                          <p:val>
                                            <p:strVal val="#ppt_w"/>
                                          </p:val>
                                        </p:tav>
                                      </p:tavLst>
                                    </p:anim>
                                    <p:anim calcmode="lin" valueType="num">
                                      <p:cBhvr>
                                        <p:cTn id="8" dur="3000" fill="hold"/>
                                        <p:tgtEl>
                                          <p:spTgt spid="4"/>
                                        </p:tgtEl>
                                        <p:attrNameLst>
                                          <p:attrName>ppt_h</p:attrName>
                                        </p:attrNameLst>
                                      </p:cBhvr>
                                      <p:tavLst>
                                        <p:tav tm="0">
                                          <p:val>
                                            <p:strVal val="#ppt_h"/>
                                          </p:val>
                                        </p:tav>
                                        <p:tav tm="100000">
                                          <p:val>
                                            <p:strVal val="#ppt_h"/>
                                          </p:val>
                                        </p:tav>
                                      </p:tavLst>
                                    </p:anim>
                                    <p:animEffect transition="in" filter="fade">
                                      <p:cBhvr>
                                        <p:cTn id="9" dur="3000"/>
                                        <p:tgtEl>
                                          <p:spTgt spid="4"/>
                                        </p:tgtEl>
                                      </p:cBhvr>
                                    </p:animEffect>
                                  </p:childTnLst>
                                </p:cTn>
                              </p:par>
                            </p:childTnLst>
                          </p:cTn>
                        </p:par>
                        <p:par>
                          <p:cTn id="10" fill="hold">
                            <p:stCondLst>
                              <p:cond delay="30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2"/>
                                        </p:tgtEl>
                                        <p:attrNameLst>
                                          <p:attrName>style.visibility</p:attrName>
                                        </p:attrNameLst>
                                      </p:cBhvr>
                                      <p:to>
                                        <p:strVal val="visible"/>
                                      </p:to>
                                    </p:set>
                                    <p:anim calcmode="discrete" valueType="clr">
                                      <p:cBhvr override="childStyle">
                                        <p:cTn id="13"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2"/>
                                        </p:tgtEl>
                                        <p:attrNameLst>
                                          <p:attrName>fillcolor</p:attrName>
                                        </p:attrNameLst>
                                      </p:cBhvr>
                                      <p:tavLst>
                                        <p:tav tm="0">
                                          <p:val>
                                            <p:clrVal>
                                              <a:schemeClr val="accent2"/>
                                            </p:clrVal>
                                          </p:val>
                                        </p:tav>
                                        <p:tav tm="50000">
                                          <p:val>
                                            <p:clrVal>
                                              <a:schemeClr val="hlink"/>
                                            </p:clrVal>
                                          </p:val>
                                        </p:tav>
                                      </p:tavLst>
                                    </p:anim>
                                    <p:set>
                                      <p:cBhvr>
                                        <p:cTn id="15" dur="8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http://users.sch.gr/ipap/Ellinikos%20Politismos/Yliko/OMHROS%20ODYSSEIA/Odysseia/menelaos-Helen-Group-E.jpg"/>
          <p:cNvPicPr>
            <a:picLocks noChangeAspect="1" noChangeArrowheads="1"/>
          </p:cNvPicPr>
          <p:nvPr/>
        </p:nvPicPr>
        <p:blipFill>
          <a:blip r:embed="rId2" cstate="print"/>
          <a:srcRect/>
          <a:stretch>
            <a:fillRect/>
          </a:stretch>
        </p:blipFill>
        <p:spPr bwMode="auto">
          <a:xfrm>
            <a:off x="0" y="0"/>
            <a:ext cx="8172400" cy="6858000"/>
          </a:xfrm>
          <a:prstGeom prst="rect">
            <a:avLst/>
          </a:prstGeom>
          <a:noFill/>
        </p:spPr>
      </p:pic>
      <p:sp>
        <p:nvSpPr>
          <p:cNvPr id="3" name="2 - Θέση περιεχομένου"/>
          <p:cNvSpPr>
            <a:spLocks noGrp="1"/>
          </p:cNvSpPr>
          <p:nvPr>
            <p:ph idx="1"/>
          </p:nvPr>
        </p:nvSpPr>
        <p:spPr>
          <a:xfrm>
            <a:off x="539552" y="3977680"/>
            <a:ext cx="7560840" cy="2880320"/>
          </a:xfrm>
        </p:spPr>
        <p:txBody>
          <a:bodyPr>
            <a:normAutofit/>
          </a:bodyPr>
          <a:lstStyle/>
          <a:p>
            <a:r>
              <a:rPr lang="el-GR" dirty="0" smtClean="0">
                <a:solidFill>
                  <a:srgbClr val="FFFF00"/>
                </a:solidFill>
              </a:rPr>
              <a:t>Κατά την </a:t>
            </a:r>
            <a:r>
              <a:rPr lang="el-GR" i="1" dirty="0" smtClean="0">
                <a:solidFill>
                  <a:srgbClr val="FFFF00"/>
                </a:solidFill>
              </a:rPr>
              <a:t>Ιλίου </a:t>
            </a:r>
            <a:r>
              <a:rPr lang="el-GR" i="1" dirty="0" err="1" smtClean="0">
                <a:solidFill>
                  <a:srgbClr val="FFFF00"/>
                </a:solidFill>
              </a:rPr>
              <a:t>Πέρσις</a:t>
            </a:r>
            <a:r>
              <a:rPr lang="el-GR" i="1" dirty="0" smtClean="0">
                <a:solidFill>
                  <a:srgbClr val="FFFF00"/>
                </a:solidFill>
              </a:rPr>
              <a:t> </a:t>
            </a:r>
            <a:r>
              <a:rPr lang="el-GR" dirty="0" smtClean="0">
                <a:solidFill>
                  <a:srgbClr val="FFFF00"/>
                </a:solidFill>
              </a:rPr>
              <a:t>η Ελένη μεταφέρθηκε από το Μενέλαο στα πλοία μαζί με άλλες </a:t>
            </a:r>
            <a:r>
              <a:rPr lang="el-GR" dirty="0" err="1" smtClean="0">
                <a:solidFill>
                  <a:srgbClr val="FFFF00"/>
                </a:solidFill>
              </a:rPr>
              <a:t>Τρωαδίτισσες</a:t>
            </a:r>
            <a:r>
              <a:rPr lang="el-GR" dirty="0" smtClean="0">
                <a:solidFill>
                  <a:srgbClr val="FFFF00"/>
                </a:solidFill>
              </a:rPr>
              <a:t> αιχμάλωτες. Σύμφωνα με κάποιες αναπαραστάσεις, η επέμβαση της Αφροδίτης ήταν αυτή που επέτρεψε στην Ελένη να ξανακερδίσει τον Μενέλαο. </a:t>
            </a:r>
            <a:endParaRPr lang="el-GR" dirty="0">
              <a:solidFill>
                <a:srgbClr val="FFFF00"/>
              </a:solidFill>
            </a:endParaRPr>
          </a:p>
        </p:txBody>
      </p:sp>
      <p:sp>
        <p:nvSpPr>
          <p:cNvPr id="4" name="3 - Θέση αριθμού διαφάνειας"/>
          <p:cNvSpPr>
            <a:spLocks noGrp="1"/>
          </p:cNvSpPr>
          <p:nvPr>
            <p:ph type="sldNum" sz="quarter" idx="12"/>
          </p:nvPr>
        </p:nvSpPr>
        <p:spPr/>
        <p:txBody>
          <a:bodyPr/>
          <a:lstStyle/>
          <a:p>
            <a:fld id="{6A1554FB-CBE9-4868-9C00-CCEB7B41BCC9}" type="slidenum">
              <a:rPr lang="el-GR" smtClean="0"/>
              <a:pPr/>
              <a:t>19</a:t>
            </a:fld>
            <a:endParaRPr lang="el-GR"/>
          </a:p>
        </p:txBody>
      </p:sp>
      <p:sp>
        <p:nvSpPr>
          <p:cNvPr id="5" name="4 - Θέση υποσέλιδου"/>
          <p:cNvSpPr>
            <a:spLocks noGrp="1"/>
          </p:cNvSpPr>
          <p:nvPr>
            <p:ph type="ftr" sz="quarter" idx="11"/>
          </p:nvPr>
        </p:nvSpPr>
        <p:spPr/>
        <p:txBody>
          <a:bodyPr/>
          <a:lstStyle/>
          <a:p>
            <a:r>
              <a:rPr lang="el-GR" smtClean="0"/>
              <a:t>Ο.Π</a:t>
            </a: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3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3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3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Εικόνα" descr="ελένη.jpg"/>
          <p:cNvPicPr>
            <a:picLocks noChangeAspect="1"/>
          </p:cNvPicPr>
          <p:nvPr/>
        </p:nvPicPr>
        <p:blipFill>
          <a:blip r:embed="rId3" cstate="print"/>
          <a:stretch>
            <a:fillRect/>
          </a:stretch>
        </p:blipFill>
        <p:spPr>
          <a:xfrm>
            <a:off x="4788024" y="0"/>
            <a:ext cx="4355976" cy="6904613"/>
          </a:xfrm>
          <a:prstGeom prst="rect">
            <a:avLst/>
          </a:prstGeom>
          <a:ln>
            <a:noFill/>
          </a:ln>
          <a:effectLst>
            <a:outerShdw blurRad="292100" dist="139700" dir="2700000" algn="tl" rotWithShape="0">
              <a:srgbClr val="333333">
                <a:alpha val="65000"/>
              </a:srgbClr>
            </a:outerShdw>
          </a:effectLst>
        </p:spPr>
      </p:pic>
      <p:sp>
        <p:nvSpPr>
          <p:cNvPr id="2" name="1 - Τίτλος"/>
          <p:cNvSpPr>
            <a:spLocks noGrp="1"/>
          </p:cNvSpPr>
          <p:nvPr>
            <p:ph type="title"/>
          </p:nvPr>
        </p:nvSpPr>
        <p:spPr>
          <a:xfrm>
            <a:off x="0" y="332656"/>
            <a:ext cx="4896544" cy="854968"/>
          </a:xfrm>
        </p:spPr>
        <p:txBody>
          <a:bodyPr>
            <a:normAutofit fontScale="90000"/>
          </a:bodyPr>
          <a:lstStyle/>
          <a:p>
            <a:pPr algn="ctr"/>
            <a:r>
              <a:rPr lang="el-GR" dirty="0" smtClean="0"/>
              <a:t>Η ΓΕΝΕΑΛΟΓΙΑ ΤΗΣ </a:t>
            </a:r>
            <a:r>
              <a:rPr lang="el-GR" dirty="0" err="1" smtClean="0"/>
              <a:t>ελενησ</a:t>
            </a:r>
            <a:r>
              <a:rPr lang="el-GR" dirty="0" smtClean="0"/>
              <a:t> </a:t>
            </a:r>
            <a:endParaRPr lang="el-GR" dirty="0"/>
          </a:p>
        </p:txBody>
      </p:sp>
      <p:sp>
        <p:nvSpPr>
          <p:cNvPr id="3" name="2 - Θέση περιεχομένου"/>
          <p:cNvSpPr>
            <a:spLocks noGrp="1"/>
          </p:cNvSpPr>
          <p:nvPr>
            <p:ph idx="1"/>
          </p:nvPr>
        </p:nvSpPr>
        <p:spPr>
          <a:xfrm>
            <a:off x="323528" y="2276872"/>
            <a:ext cx="4392488" cy="4178864"/>
          </a:xfrm>
        </p:spPr>
        <p:txBody>
          <a:bodyPr>
            <a:normAutofit lnSpcReduction="10000"/>
          </a:bodyPr>
          <a:lstStyle/>
          <a:p>
            <a:pPr>
              <a:buNone/>
            </a:pPr>
            <a:r>
              <a:rPr lang="el-GR" dirty="0" smtClean="0">
                <a:solidFill>
                  <a:schemeClr val="accent6">
                    <a:lumMod val="50000"/>
                  </a:schemeClr>
                </a:solidFill>
              </a:rPr>
              <a:t>   </a:t>
            </a:r>
            <a:r>
              <a:rPr lang="el-GR" b="1" dirty="0" smtClean="0">
                <a:solidFill>
                  <a:srgbClr val="002060"/>
                </a:solidFill>
              </a:rPr>
              <a:t>Στην </a:t>
            </a:r>
            <a:r>
              <a:rPr lang="el-GR" b="1" i="1" dirty="0" err="1" smtClean="0">
                <a:solidFill>
                  <a:srgbClr val="002060"/>
                </a:solidFill>
              </a:rPr>
              <a:t>Ιλιάδα</a:t>
            </a:r>
            <a:r>
              <a:rPr lang="el-GR" b="1" i="1" dirty="0" smtClean="0">
                <a:solidFill>
                  <a:srgbClr val="002060"/>
                </a:solidFill>
              </a:rPr>
              <a:t> </a:t>
            </a:r>
            <a:r>
              <a:rPr lang="el-GR" b="1" dirty="0" smtClean="0">
                <a:solidFill>
                  <a:srgbClr val="002060"/>
                </a:solidFill>
              </a:rPr>
              <a:t>και στην </a:t>
            </a:r>
            <a:r>
              <a:rPr lang="el-GR" b="1" i="1" dirty="0" smtClean="0">
                <a:solidFill>
                  <a:srgbClr val="002060"/>
                </a:solidFill>
              </a:rPr>
              <a:t>Οδύσσεια</a:t>
            </a:r>
            <a:r>
              <a:rPr lang="el-GR" b="1" dirty="0" smtClean="0">
                <a:solidFill>
                  <a:srgbClr val="002060"/>
                </a:solidFill>
              </a:rPr>
              <a:t> η Ελένη αναφέρεται ως κόρη του Δία, χωρίς να γίνεται λόγος για τη μητέρα της. Κατά τις αρχαίες πηγές υπάρχουν τρεις γενικά εκδοχές για την καταγωγή της Ελένης.     </a:t>
            </a:r>
            <a:endParaRPr lang="el-GR" b="1" dirty="0">
              <a:solidFill>
                <a:srgbClr val="002060"/>
              </a:solidFill>
            </a:endParaRPr>
          </a:p>
        </p:txBody>
      </p:sp>
      <p:sp>
        <p:nvSpPr>
          <p:cNvPr id="6" name="5 - Θέση αριθμού διαφάνειας"/>
          <p:cNvSpPr>
            <a:spLocks noGrp="1"/>
          </p:cNvSpPr>
          <p:nvPr>
            <p:ph type="sldNum" sz="quarter" idx="12"/>
          </p:nvPr>
        </p:nvSpPr>
        <p:spPr/>
        <p:txBody>
          <a:bodyPr/>
          <a:lstStyle/>
          <a:p>
            <a:fld id="{6A1554FB-CBE9-4868-9C00-CCEB7B41BCC9}" type="slidenum">
              <a:rPr lang="el-GR" smtClean="0"/>
              <a:pPr/>
              <a:t>2</a:t>
            </a:fld>
            <a:endParaRPr lang="el-GR"/>
          </a:p>
        </p:txBody>
      </p:sp>
      <p:sp>
        <p:nvSpPr>
          <p:cNvPr id="7" name="6 - Θέση υποσέλιδου"/>
          <p:cNvSpPr>
            <a:spLocks noGrp="1"/>
          </p:cNvSpPr>
          <p:nvPr>
            <p:ph type="ftr" sz="quarter" idx="11"/>
          </p:nvPr>
        </p:nvSpPr>
        <p:spPr/>
        <p:txBody>
          <a:bodyPr/>
          <a:lstStyle/>
          <a:p>
            <a:r>
              <a:rPr lang="el-GR" smtClean="0"/>
              <a:t>Ο.Π</a:t>
            </a: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strVal val="#ppt_w*0.70"/>
                                          </p:val>
                                        </p:tav>
                                        <p:tav tm="100000">
                                          <p:val>
                                            <p:strVal val="#ppt_w"/>
                                          </p:val>
                                        </p:tav>
                                      </p:tavLst>
                                    </p:anim>
                                    <p:anim calcmode="lin" valueType="num">
                                      <p:cBhvr>
                                        <p:cTn id="8" dur="3000" fill="hold"/>
                                        <p:tgtEl>
                                          <p:spTgt spid="2"/>
                                        </p:tgtEl>
                                        <p:attrNameLst>
                                          <p:attrName>ppt_h</p:attrName>
                                        </p:attrNameLst>
                                      </p:cBhvr>
                                      <p:tavLst>
                                        <p:tav tm="0">
                                          <p:val>
                                            <p:strVal val="#ppt_h"/>
                                          </p:val>
                                        </p:tav>
                                        <p:tav tm="100000">
                                          <p:val>
                                            <p:strVal val="#ppt_h"/>
                                          </p:val>
                                        </p:tav>
                                      </p:tavLst>
                                    </p:anim>
                                    <p:animEffect transition="in" filter="fade">
                                      <p:cBhvr>
                                        <p:cTn id="9" dur="3000"/>
                                        <p:tgtEl>
                                          <p:spTgt spid="2"/>
                                        </p:tgtEl>
                                      </p:cBhvr>
                                    </p:animEffect>
                                  </p:childTnLst>
                                </p:cTn>
                              </p:par>
                            </p:childTnLst>
                          </p:cTn>
                        </p:par>
                        <p:par>
                          <p:cTn id="10" fill="hold">
                            <p:stCondLst>
                              <p:cond delay="3000"/>
                            </p:stCondLst>
                            <p:childTnLst>
                              <p:par>
                                <p:cTn id="11" presetID="53"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3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3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3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23528" y="404664"/>
            <a:ext cx="4104456" cy="6120680"/>
          </a:xfrm>
        </p:spPr>
        <p:txBody>
          <a:bodyPr>
            <a:normAutofit fontScale="85000" lnSpcReduction="20000"/>
          </a:bodyPr>
          <a:lstStyle/>
          <a:p>
            <a:r>
              <a:rPr lang="el-GR" b="1" dirty="0" smtClean="0">
                <a:solidFill>
                  <a:srgbClr val="002060"/>
                </a:solidFill>
              </a:rPr>
              <a:t>Κατά τον Ευριπίδη, ο Μενέλαος και η Ελένη έφτασαν στο Άργος ακριβώς την ώρα που ο Ορέστης σκότωνε τη μητέρα του Κλυταιμνήστρα και τον εραστή της Αίγισθο. Η Ελένη έκοψε τα μαλλιά της σε ένδειξη πένθους για το θάνατο της αδερφής της.</a:t>
            </a:r>
            <a:endParaRPr lang="en-US" b="1" dirty="0" smtClean="0">
              <a:solidFill>
                <a:srgbClr val="002060"/>
              </a:solidFill>
            </a:endParaRPr>
          </a:p>
          <a:p>
            <a:r>
              <a:rPr lang="el-GR" b="1" dirty="0" smtClean="0">
                <a:solidFill>
                  <a:srgbClr val="002060"/>
                </a:solidFill>
              </a:rPr>
              <a:t> Όταν ο </a:t>
            </a:r>
            <a:r>
              <a:rPr lang="el-GR" b="1" dirty="0" err="1" smtClean="0">
                <a:solidFill>
                  <a:srgbClr val="002060"/>
                </a:solidFill>
              </a:rPr>
              <a:t>Πυλάδης</a:t>
            </a:r>
            <a:r>
              <a:rPr lang="el-GR" b="1" dirty="0" smtClean="0">
                <a:solidFill>
                  <a:srgbClr val="002060"/>
                </a:solidFill>
              </a:rPr>
              <a:t> και ο Ορέστης σπεύδουν στο παλάτι για να σκοτώσουν και την Ελένη, την αιτία όλων αυτών των κακών, ο Δίας στέλνει τον Απόλλωνα, ο οποίος την κάνει αθάνατη.</a:t>
            </a:r>
            <a:endParaRPr lang="el-GR" b="1" dirty="0">
              <a:solidFill>
                <a:srgbClr val="002060"/>
              </a:solidFill>
            </a:endParaRPr>
          </a:p>
        </p:txBody>
      </p:sp>
      <p:pic>
        <p:nvPicPr>
          <p:cNvPr id="33794" name="Picture 2" descr="https://pantherfile.uwm.edu/prec/www/course/mythology/1200/1938.jpg"/>
          <p:cNvPicPr>
            <a:picLocks noChangeAspect="1" noChangeArrowheads="1"/>
          </p:cNvPicPr>
          <p:nvPr/>
        </p:nvPicPr>
        <p:blipFill>
          <a:blip r:embed="rId2" cstate="print"/>
          <a:srcRect/>
          <a:stretch>
            <a:fillRect/>
          </a:stretch>
        </p:blipFill>
        <p:spPr bwMode="auto">
          <a:xfrm>
            <a:off x="4427984" y="0"/>
            <a:ext cx="3816424" cy="6858000"/>
          </a:xfrm>
          <a:prstGeom prst="rect">
            <a:avLst/>
          </a:prstGeom>
          <a:ln>
            <a:noFill/>
          </a:ln>
          <a:effectLst>
            <a:outerShdw blurRad="292100" dist="139700" dir="2700000" algn="tl" rotWithShape="0">
              <a:srgbClr val="333333">
                <a:alpha val="65000"/>
              </a:srgbClr>
            </a:outerShdw>
          </a:effectLst>
        </p:spPr>
      </p:pic>
      <p:sp>
        <p:nvSpPr>
          <p:cNvPr id="4" name="3 - Θέση αριθμού διαφάνειας"/>
          <p:cNvSpPr>
            <a:spLocks noGrp="1"/>
          </p:cNvSpPr>
          <p:nvPr>
            <p:ph type="sldNum" sz="quarter" idx="12"/>
          </p:nvPr>
        </p:nvSpPr>
        <p:spPr/>
        <p:txBody>
          <a:bodyPr/>
          <a:lstStyle/>
          <a:p>
            <a:fld id="{6A1554FB-CBE9-4868-9C00-CCEB7B41BCC9}" type="slidenum">
              <a:rPr lang="el-GR" smtClean="0"/>
              <a:pPr/>
              <a:t>20</a:t>
            </a:fld>
            <a:endParaRPr lang="el-GR"/>
          </a:p>
        </p:txBody>
      </p:sp>
      <p:sp>
        <p:nvSpPr>
          <p:cNvPr id="5" name="4 - Θέση υποσέλιδου"/>
          <p:cNvSpPr>
            <a:spLocks noGrp="1"/>
          </p:cNvSpPr>
          <p:nvPr>
            <p:ph type="ftr" sz="quarter" idx="11"/>
          </p:nvPr>
        </p:nvSpPr>
        <p:spPr/>
        <p:txBody>
          <a:bodyPr/>
          <a:lstStyle/>
          <a:p>
            <a:r>
              <a:rPr lang="el-GR" smtClean="0"/>
              <a:t>Ο.Π</a:t>
            </a: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3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3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3000"/>
                                        <p:tgtEl>
                                          <p:spTgt spid="3">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3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3" dur="3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4" dur="3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3" name="Picture 3"/>
          <p:cNvPicPr>
            <a:picLocks noChangeAspect="1" noChangeArrowheads="1"/>
          </p:cNvPicPr>
          <p:nvPr/>
        </p:nvPicPr>
        <p:blipFill>
          <a:blip r:embed="rId2" cstate="print">
            <a:lum bright="-30000" contrast="-40000"/>
          </a:blip>
          <a:srcRect/>
          <a:stretch>
            <a:fillRect/>
          </a:stretch>
        </p:blipFill>
        <p:spPr bwMode="auto">
          <a:xfrm>
            <a:off x="0" y="0"/>
            <a:ext cx="8172400" cy="6858000"/>
          </a:xfrm>
          <a:prstGeom prst="rect">
            <a:avLst/>
          </a:prstGeom>
          <a:noFill/>
          <a:ln w="9525">
            <a:noFill/>
            <a:miter lim="800000"/>
            <a:headEnd/>
            <a:tailEnd/>
          </a:ln>
          <a:effectLst/>
        </p:spPr>
      </p:pic>
      <p:sp>
        <p:nvSpPr>
          <p:cNvPr id="3" name="2 - Θέση περιεχομένου"/>
          <p:cNvSpPr>
            <a:spLocks noGrp="1"/>
          </p:cNvSpPr>
          <p:nvPr>
            <p:ph idx="1"/>
          </p:nvPr>
        </p:nvSpPr>
        <p:spPr>
          <a:xfrm>
            <a:off x="467544" y="620688"/>
            <a:ext cx="7228656" cy="5835048"/>
          </a:xfrm>
        </p:spPr>
        <p:txBody>
          <a:bodyPr>
            <a:normAutofit fontScale="92500" lnSpcReduction="20000"/>
          </a:bodyPr>
          <a:lstStyle/>
          <a:p>
            <a:r>
              <a:rPr lang="el-GR" dirty="0" smtClean="0">
                <a:solidFill>
                  <a:schemeClr val="accent6">
                    <a:lumMod val="20000"/>
                    <a:lumOff val="80000"/>
                  </a:schemeClr>
                </a:solidFill>
              </a:rPr>
              <a:t>Κατά τον Ευριπίδη, η Ελένη είναι αθάνατη και ζει μαζί με τα αδέρφια της Κάστορα και Πολυδεύκη «</a:t>
            </a:r>
            <a:r>
              <a:rPr lang="el-GR" dirty="0" err="1" smtClean="0">
                <a:solidFill>
                  <a:schemeClr val="accent6">
                    <a:lumMod val="20000"/>
                    <a:lumOff val="80000"/>
                  </a:schemeClr>
                </a:solidFill>
              </a:rPr>
              <a:t>ἐν</a:t>
            </a:r>
            <a:r>
              <a:rPr lang="el-GR" dirty="0" smtClean="0">
                <a:solidFill>
                  <a:schemeClr val="accent6">
                    <a:lumMod val="20000"/>
                    <a:lumOff val="80000"/>
                  </a:schemeClr>
                </a:solidFill>
              </a:rPr>
              <a:t> </a:t>
            </a:r>
            <a:r>
              <a:rPr lang="el-GR" dirty="0" err="1" smtClean="0">
                <a:solidFill>
                  <a:schemeClr val="accent6">
                    <a:lumMod val="20000"/>
                    <a:lumOff val="80000"/>
                  </a:schemeClr>
                </a:solidFill>
              </a:rPr>
              <a:t>αἰθέρος</a:t>
            </a:r>
            <a:r>
              <a:rPr lang="el-GR" dirty="0" smtClean="0">
                <a:solidFill>
                  <a:schemeClr val="accent6">
                    <a:lumMod val="20000"/>
                    <a:lumOff val="80000"/>
                  </a:schemeClr>
                </a:solidFill>
              </a:rPr>
              <a:t> </a:t>
            </a:r>
            <a:r>
              <a:rPr lang="el-GR" dirty="0" err="1" smtClean="0">
                <a:solidFill>
                  <a:schemeClr val="accent6">
                    <a:lumMod val="20000"/>
                    <a:lumOff val="80000"/>
                  </a:schemeClr>
                </a:solidFill>
              </a:rPr>
              <a:t>πτυχαῖς</a:t>
            </a:r>
            <a:r>
              <a:rPr lang="el-GR" dirty="0" smtClean="0">
                <a:solidFill>
                  <a:schemeClr val="accent6">
                    <a:lumMod val="20000"/>
                    <a:lumOff val="80000"/>
                  </a:schemeClr>
                </a:solidFill>
              </a:rPr>
              <a:t>»</a:t>
            </a:r>
          </a:p>
          <a:p>
            <a:endParaRPr lang="el-GR" dirty="0" smtClean="0">
              <a:solidFill>
                <a:schemeClr val="accent6">
                  <a:lumMod val="20000"/>
                  <a:lumOff val="80000"/>
                </a:schemeClr>
              </a:solidFill>
            </a:endParaRPr>
          </a:p>
          <a:p>
            <a:r>
              <a:rPr lang="el-GR" dirty="0" smtClean="0">
                <a:solidFill>
                  <a:schemeClr val="accent6">
                    <a:lumMod val="20000"/>
                    <a:lumOff val="80000"/>
                  </a:schemeClr>
                </a:solidFill>
              </a:rPr>
              <a:t>Σύμφωνα με άλλες παραδόσεις, κατά τη στιγμή του θανάτου της Ελένης, ο Δίας δεν θέλησε να την αφήσει να υποστεί την κοινή μοίρα των ανθρώπων και την τοποθέτησε ανάμεσα στους θεοποιημένους ήρωες, όπου έγινε πάρεδρος της Ήρας και της Ήβης, και μάλιστα μεταμορφώθηκε σε αστέρι στον ουρανό, όπως και οι αδερφοί της Διόσκουροι.</a:t>
            </a:r>
          </a:p>
          <a:p>
            <a:endParaRPr lang="el-GR" dirty="0" smtClean="0">
              <a:solidFill>
                <a:schemeClr val="accent6">
                  <a:lumMod val="20000"/>
                  <a:lumOff val="80000"/>
                </a:schemeClr>
              </a:solidFill>
            </a:endParaRPr>
          </a:p>
          <a:p>
            <a:r>
              <a:rPr lang="el-GR" dirty="0" smtClean="0">
                <a:solidFill>
                  <a:schemeClr val="accent6">
                    <a:lumMod val="20000"/>
                    <a:lumOff val="80000"/>
                  </a:schemeClr>
                </a:solidFill>
              </a:rPr>
              <a:t>Στη Θεράπνη της Λακωνίας παραδίδεται ότι υπάρχει κοινός τάφος της Ελένης και του Μενέλαου (Ισοκράτης)</a:t>
            </a:r>
          </a:p>
        </p:txBody>
      </p:sp>
      <p:sp>
        <p:nvSpPr>
          <p:cNvPr id="4" name="3 - Θέση αριθμού διαφάνειας"/>
          <p:cNvSpPr>
            <a:spLocks noGrp="1"/>
          </p:cNvSpPr>
          <p:nvPr>
            <p:ph type="sldNum" sz="quarter" idx="12"/>
          </p:nvPr>
        </p:nvSpPr>
        <p:spPr/>
        <p:txBody>
          <a:bodyPr/>
          <a:lstStyle/>
          <a:p>
            <a:fld id="{6A1554FB-CBE9-4868-9C00-CCEB7B41BCC9}" type="slidenum">
              <a:rPr lang="el-GR" smtClean="0"/>
              <a:pPr/>
              <a:t>21</a:t>
            </a:fld>
            <a:endParaRPr lang="el-GR"/>
          </a:p>
        </p:txBody>
      </p:sp>
      <p:sp>
        <p:nvSpPr>
          <p:cNvPr id="5" name="4 - Θέση υποσέλιδου"/>
          <p:cNvSpPr>
            <a:spLocks noGrp="1"/>
          </p:cNvSpPr>
          <p:nvPr>
            <p:ph type="ftr" sz="quarter" idx="11"/>
          </p:nvPr>
        </p:nvSpPr>
        <p:spPr/>
        <p:txBody>
          <a:bodyPr/>
          <a:lstStyle/>
          <a:p>
            <a:r>
              <a:rPr lang="el-GR" smtClean="0"/>
              <a:t>Ο.Π</a:t>
            </a: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3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3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3000"/>
                                        <p:tgtEl>
                                          <p:spTgt spid="3">
                                            <p:txEl>
                                              <p:pRg st="0" end="0"/>
                                            </p:txEl>
                                          </p:spTgt>
                                        </p:tgtEl>
                                      </p:cBhvr>
                                    </p:animEffect>
                                  </p:childTnLst>
                                </p:cTn>
                              </p:par>
                            </p:childTnLst>
                          </p:cTn>
                        </p:par>
                        <p:par>
                          <p:cTn id="10" fill="hold">
                            <p:stCondLst>
                              <p:cond delay="4000"/>
                            </p:stCondLst>
                            <p:childTnLst>
                              <p:par>
                                <p:cTn id="11" presetID="53" presetClass="entr" presetSubtype="0" fill="hold" nodeType="afterEffect">
                                  <p:stCondLst>
                                    <p:cond delay="100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3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3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5" dur="3000"/>
                                        <p:tgtEl>
                                          <p:spTgt spid="3">
                                            <p:txEl>
                                              <p:pRg st="2" end="2"/>
                                            </p:txEl>
                                          </p:spTgt>
                                        </p:tgtEl>
                                      </p:cBhvr>
                                    </p:animEffect>
                                  </p:childTnLst>
                                </p:cTn>
                              </p:par>
                            </p:childTnLst>
                          </p:cTn>
                        </p:par>
                        <p:par>
                          <p:cTn id="16" fill="hold">
                            <p:stCondLst>
                              <p:cond delay="8000"/>
                            </p:stCondLst>
                            <p:childTnLst>
                              <p:par>
                                <p:cTn id="17" presetID="53" presetClass="entr" presetSubtype="0" fill="hold" nodeType="afterEffect">
                                  <p:stCondLst>
                                    <p:cond delay="100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p:cTn id="19" dur="3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0" dur="3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1" dur="3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C:\Users\Georgia\Pictures\θέατρα\Ελένη 1898 Έβελιν Ντε Μόργκαν.jpg"/>
          <p:cNvPicPr>
            <a:picLocks noChangeAspect="1" noChangeArrowheads="1"/>
          </p:cNvPicPr>
          <p:nvPr/>
        </p:nvPicPr>
        <p:blipFill>
          <a:blip r:embed="rId2" cstate="print">
            <a:lum bright="-20000" contrast="-40000"/>
          </a:blip>
          <a:srcRect/>
          <a:stretch>
            <a:fillRect/>
          </a:stretch>
        </p:blipFill>
        <p:spPr bwMode="auto">
          <a:xfrm>
            <a:off x="0" y="0"/>
            <a:ext cx="8172400" cy="6858000"/>
          </a:xfrm>
          <a:prstGeom prst="rect">
            <a:avLst/>
          </a:prstGeom>
          <a:noFill/>
        </p:spPr>
      </p:pic>
      <p:sp>
        <p:nvSpPr>
          <p:cNvPr id="3" name="2 - Θέση περιεχομένου"/>
          <p:cNvSpPr>
            <a:spLocks noGrp="1"/>
          </p:cNvSpPr>
          <p:nvPr>
            <p:ph idx="1"/>
          </p:nvPr>
        </p:nvSpPr>
        <p:spPr>
          <a:xfrm>
            <a:off x="395536" y="476672"/>
            <a:ext cx="7300664" cy="5979064"/>
          </a:xfrm>
        </p:spPr>
        <p:txBody>
          <a:bodyPr>
            <a:normAutofit fontScale="92500" lnSpcReduction="10000"/>
          </a:bodyPr>
          <a:lstStyle/>
          <a:p>
            <a:r>
              <a:rPr lang="el-GR" dirty="0" smtClean="0">
                <a:solidFill>
                  <a:schemeClr val="accent6">
                    <a:lumMod val="20000"/>
                    <a:lumOff val="80000"/>
                  </a:schemeClr>
                </a:solidFill>
              </a:rPr>
              <a:t>Σ</a:t>
            </a:r>
            <a:r>
              <a:rPr lang="en-GB" dirty="0" smtClean="0">
                <a:solidFill>
                  <a:schemeClr val="accent6">
                    <a:lumMod val="20000"/>
                    <a:lumOff val="80000"/>
                  </a:schemeClr>
                </a:solidFill>
              </a:rPr>
              <a:t>ε </a:t>
            </a:r>
            <a:r>
              <a:rPr lang="en-GB" dirty="0" err="1" smtClean="0">
                <a:solidFill>
                  <a:schemeClr val="accent6">
                    <a:lumMod val="20000"/>
                    <a:lumOff val="80000"/>
                  </a:schemeClr>
                </a:solidFill>
              </a:rPr>
              <a:t>αντίθεση</a:t>
            </a:r>
            <a:r>
              <a:rPr lang="en-GB" dirty="0" smtClean="0">
                <a:solidFill>
                  <a:schemeClr val="accent6">
                    <a:lumMod val="20000"/>
                    <a:lumOff val="80000"/>
                  </a:schemeClr>
                </a:solidFill>
              </a:rPr>
              <a:t> </a:t>
            </a:r>
            <a:r>
              <a:rPr lang="en-GB" dirty="0" err="1" smtClean="0">
                <a:solidFill>
                  <a:schemeClr val="accent6">
                    <a:lumMod val="20000"/>
                    <a:lumOff val="80000"/>
                  </a:schemeClr>
                </a:solidFill>
              </a:rPr>
              <a:t>με</a:t>
            </a:r>
            <a:r>
              <a:rPr lang="en-GB" dirty="0" smtClean="0">
                <a:solidFill>
                  <a:schemeClr val="accent6">
                    <a:lumMod val="20000"/>
                    <a:lumOff val="80000"/>
                  </a:schemeClr>
                </a:solidFill>
              </a:rPr>
              <a:t> </a:t>
            </a:r>
            <a:r>
              <a:rPr lang="en-GB" dirty="0" err="1" smtClean="0">
                <a:solidFill>
                  <a:schemeClr val="accent6">
                    <a:lumMod val="20000"/>
                    <a:lumOff val="80000"/>
                  </a:schemeClr>
                </a:solidFill>
              </a:rPr>
              <a:t>τον</a:t>
            </a:r>
            <a:r>
              <a:rPr lang="en-GB" dirty="0" smtClean="0">
                <a:solidFill>
                  <a:schemeClr val="accent6">
                    <a:lumMod val="20000"/>
                    <a:lumOff val="80000"/>
                  </a:schemeClr>
                </a:solidFill>
              </a:rPr>
              <a:t> </a:t>
            </a:r>
            <a:r>
              <a:rPr lang="en-GB" dirty="0" err="1" smtClean="0">
                <a:solidFill>
                  <a:schemeClr val="accent6">
                    <a:lumMod val="20000"/>
                    <a:lumOff val="80000"/>
                  </a:schemeClr>
                </a:solidFill>
              </a:rPr>
              <a:t>Ευριπίδη</a:t>
            </a:r>
            <a:r>
              <a:rPr lang="en-GB" dirty="0" smtClean="0">
                <a:solidFill>
                  <a:schemeClr val="accent6">
                    <a:lumMod val="20000"/>
                    <a:lumOff val="80000"/>
                  </a:schemeClr>
                </a:solidFill>
              </a:rPr>
              <a:t>, </a:t>
            </a:r>
            <a:r>
              <a:rPr lang="el-GR" dirty="0" smtClean="0">
                <a:solidFill>
                  <a:schemeClr val="accent6">
                    <a:lumMod val="20000"/>
                    <a:lumOff val="80000"/>
                  </a:schemeClr>
                </a:solidFill>
              </a:rPr>
              <a:t>ο</a:t>
            </a:r>
            <a:r>
              <a:rPr lang="en-GB" dirty="0" smtClean="0">
                <a:solidFill>
                  <a:schemeClr val="accent6">
                    <a:lumMod val="20000"/>
                    <a:lumOff val="80000"/>
                  </a:schemeClr>
                </a:solidFill>
              </a:rPr>
              <a:t> </a:t>
            </a:r>
            <a:r>
              <a:rPr lang="en-GB" dirty="0" err="1" smtClean="0">
                <a:solidFill>
                  <a:schemeClr val="accent6">
                    <a:lumMod val="20000"/>
                    <a:lumOff val="80000"/>
                  </a:schemeClr>
                </a:solidFill>
              </a:rPr>
              <a:t>Παυσανίας</a:t>
            </a:r>
            <a:r>
              <a:rPr lang="en-GB" dirty="0" smtClean="0">
                <a:solidFill>
                  <a:schemeClr val="accent6">
                    <a:lumMod val="20000"/>
                    <a:lumOff val="80000"/>
                  </a:schemeClr>
                </a:solidFill>
              </a:rPr>
              <a:t> </a:t>
            </a:r>
            <a:r>
              <a:rPr lang="en-GB" dirty="0" err="1" smtClean="0">
                <a:solidFill>
                  <a:schemeClr val="accent6">
                    <a:lumMod val="20000"/>
                    <a:lumOff val="80000"/>
                  </a:schemeClr>
                </a:solidFill>
              </a:rPr>
              <a:t>δίνει</a:t>
            </a:r>
            <a:r>
              <a:rPr lang="en-GB" dirty="0" smtClean="0">
                <a:solidFill>
                  <a:schemeClr val="accent6">
                    <a:lumMod val="20000"/>
                    <a:lumOff val="80000"/>
                  </a:schemeClr>
                </a:solidFill>
              </a:rPr>
              <a:t> </a:t>
            </a:r>
            <a:r>
              <a:rPr lang="en-GB" dirty="0" err="1" smtClean="0">
                <a:solidFill>
                  <a:schemeClr val="accent6">
                    <a:lumMod val="20000"/>
                    <a:lumOff val="80000"/>
                  </a:schemeClr>
                </a:solidFill>
              </a:rPr>
              <a:t>ένα</a:t>
            </a:r>
            <a:r>
              <a:rPr lang="en-GB" dirty="0" smtClean="0">
                <a:solidFill>
                  <a:schemeClr val="accent6">
                    <a:lumMod val="20000"/>
                    <a:lumOff val="80000"/>
                  </a:schemeClr>
                </a:solidFill>
              </a:rPr>
              <a:t> </a:t>
            </a:r>
            <a:r>
              <a:rPr lang="en-GB" dirty="0" err="1" smtClean="0">
                <a:solidFill>
                  <a:schemeClr val="accent6">
                    <a:lumMod val="20000"/>
                    <a:lumOff val="80000"/>
                  </a:schemeClr>
                </a:solidFill>
              </a:rPr>
              <a:t>τελείως</a:t>
            </a:r>
            <a:r>
              <a:rPr lang="en-GB" dirty="0" smtClean="0">
                <a:solidFill>
                  <a:schemeClr val="accent6">
                    <a:lumMod val="20000"/>
                    <a:lumOff val="80000"/>
                  </a:schemeClr>
                </a:solidFill>
              </a:rPr>
              <a:t> </a:t>
            </a:r>
            <a:r>
              <a:rPr lang="en-GB" dirty="0" err="1" smtClean="0">
                <a:solidFill>
                  <a:schemeClr val="accent6">
                    <a:lumMod val="20000"/>
                    <a:lumOff val="80000"/>
                  </a:schemeClr>
                </a:solidFill>
              </a:rPr>
              <a:t>ανθρώπινο</a:t>
            </a:r>
            <a:r>
              <a:rPr lang="en-GB" dirty="0" smtClean="0">
                <a:solidFill>
                  <a:schemeClr val="accent6">
                    <a:lumMod val="20000"/>
                    <a:lumOff val="80000"/>
                  </a:schemeClr>
                </a:solidFill>
              </a:rPr>
              <a:t> </a:t>
            </a:r>
            <a:r>
              <a:rPr lang="en-GB" dirty="0" err="1" smtClean="0">
                <a:solidFill>
                  <a:schemeClr val="accent6">
                    <a:lumMod val="20000"/>
                    <a:lumOff val="80000"/>
                  </a:schemeClr>
                </a:solidFill>
              </a:rPr>
              <a:t>τέλος</a:t>
            </a:r>
            <a:r>
              <a:rPr lang="en-GB" dirty="0" smtClean="0">
                <a:solidFill>
                  <a:schemeClr val="accent6">
                    <a:lumMod val="20000"/>
                    <a:lumOff val="80000"/>
                  </a:schemeClr>
                </a:solidFill>
              </a:rPr>
              <a:t> </a:t>
            </a:r>
            <a:r>
              <a:rPr lang="en-GB" dirty="0" err="1" smtClean="0">
                <a:solidFill>
                  <a:schemeClr val="accent6">
                    <a:lumMod val="20000"/>
                    <a:lumOff val="80000"/>
                  </a:schemeClr>
                </a:solidFill>
              </a:rPr>
              <a:t>στην</a:t>
            </a:r>
            <a:r>
              <a:rPr lang="en-GB" dirty="0" smtClean="0">
                <a:solidFill>
                  <a:schemeClr val="accent6">
                    <a:lumMod val="20000"/>
                    <a:lumOff val="80000"/>
                  </a:schemeClr>
                </a:solidFill>
              </a:rPr>
              <a:t> </a:t>
            </a:r>
            <a:r>
              <a:rPr lang="en-GB" dirty="0" err="1" smtClean="0">
                <a:solidFill>
                  <a:schemeClr val="accent6">
                    <a:lumMod val="20000"/>
                    <a:lumOff val="80000"/>
                  </a:schemeClr>
                </a:solidFill>
              </a:rPr>
              <a:t>Ελένη</a:t>
            </a:r>
            <a:r>
              <a:rPr lang="el-GR" dirty="0" smtClean="0">
                <a:solidFill>
                  <a:schemeClr val="accent6">
                    <a:lumMod val="20000"/>
                    <a:lumOff val="80000"/>
                  </a:schemeClr>
                </a:solidFill>
              </a:rPr>
              <a:t>. </a:t>
            </a:r>
            <a:r>
              <a:rPr lang="en-GB" dirty="0" smtClean="0">
                <a:solidFill>
                  <a:schemeClr val="accent6">
                    <a:lumMod val="20000"/>
                    <a:lumOff val="80000"/>
                  </a:schemeClr>
                </a:solidFill>
              </a:rPr>
              <a:t>Ο </a:t>
            </a:r>
            <a:r>
              <a:rPr lang="en-GB" dirty="0" err="1" smtClean="0">
                <a:solidFill>
                  <a:schemeClr val="accent6">
                    <a:lumMod val="20000"/>
                    <a:lumOff val="80000"/>
                  </a:schemeClr>
                </a:solidFill>
              </a:rPr>
              <a:t>Παυσανίας</a:t>
            </a:r>
            <a:r>
              <a:rPr lang="en-GB" dirty="0" smtClean="0">
                <a:solidFill>
                  <a:schemeClr val="accent6">
                    <a:lumMod val="20000"/>
                    <a:lumOff val="80000"/>
                  </a:schemeClr>
                </a:solidFill>
              </a:rPr>
              <a:t> </a:t>
            </a:r>
            <a:r>
              <a:rPr lang="en-GB" dirty="0" err="1" smtClean="0">
                <a:solidFill>
                  <a:schemeClr val="accent6">
                    <a:lumMod val="20000"/>
                    <a:lumOff val="80000"/>
                  </a:schemeClr>
                </a:solidFill>
              </a:rPr>
              <a:t>μας</a:t>
            </a:r>
            <a:r>
              <a:rPr lang="en-GB" dirty="0" smtClean="0">
                <a:solidFill>
                  <a:schemeClr val="accent6">
                    <a:lumMod val="20000"/>
                    <a:lumOff val="80000"/>
                  </a:schemeClr>
                </a:solidFill>
              </a:rPr>
              <a:t> </a:t>
            </a:r>
            <a:r>
              <a:rPr lang="en-GB" dirty="0" err="1" smtClean="0">
                <a:solidFill>
                  <a:schemeClr val="accent6">
                    <a:lumMod val="20000"/>
                    <a:lumOff val="80000"/>
                  </a:schemeClr>
                </a:solidFill>
              </a:rPr>
              <a:t>διαβεβαιώνει</a:t>
            </a:r>
            <a:r>
              <a:rPr lang="en-GB" dirty="0" smtClean="0">
                <a:solidFill>
                  <a:schemeClr val="accent6">
                    <a:lumMod val="20000"/>
                    <a:lumOff val="80000"/>
                  </a:schemeClr>
                </a:solidFill>
              </a:rPr>
              <a:t> </a:t>
            </a:r>
            <a:r>
              <a:rPr lang="en-GB" dirty="0" err="1" smtClean="0">
                <a:solidFill>
                  <a:schemeClr val="accent6">
                    <a:lumMod val="20000"/>
                    <a:lumOff val="80000"/>
                  </a:schemeClr>
                </a:solidFill>
              </a:rPr>
              <a:t>ότι</a:t>
            </a:r>
            <a:r>
              <a:rPr lang="en-GB" dirty="0" smtClean="0">
                <a:solidFill>
                  <a:schemeClr val="accent6">
                    <a:lumMod val="20000"/>
                    <a:lumOff val="80000"/>
                  </a:schemeClr>
                </a:solidFill>
              </a:rPr>
              <a:t> </a:t>
            </a:r>
            <a:r>
              <a:rPr lang="en-GB" dirty="0" err="1" smtClean="0">
                <a:solidFill>
                  <a:schemeClr val="accent6">
                    <a:lumMod val="20000"/>
                    <a:lumOff val="80000"/>
                  </a:schemeClr>
                </a:solidFill>
              </a:rPr>
              <a:t>μετά</a:t>
            </a:r>
            <a:r>
              <a:rPr lang="en-GB" dirty="0" smtClean="0">
                <a:solidFill>
                  <a:schemeClr val="accent6">
                    <a:lumMod val="20000"/>
                    <a:lumOff val="80000"/>
                  </a:schemeClr>
                </a:solidFill>
              </a:rPr>
              <a:t> </a:t>
            </a:r>
            <a:r>
              <a:rPr lang="en-GB" dirty="0" err="1" smtClean="0">
                <a:solidFill>
                  <a:schemeClr val="accent6">
                    <a:lumMod val="20000"/>
                    <a:lumOff val="80000"/>
                  </a:schemeClr>
                </a:solidFill>
              </a:rPr>
              <a:t>τον</a:t>
            </a:r>
            <a:r>
              <a:rPr lang="en-GB" dirty="0" smtClean="0">
                <a:solidFill>
                  <a:schemeClr val="accent6">
                    <a:lumMod val="20000"/>
                    <a:lumOff val="80000"/>
                  </a:schemeClr>
                </a:solidFill>
              </a:rPr>
              <a:t> </a:t>
            </a:r>
            <a:r>
              <a:rPr lang="en-GB" dirty="0" err="1" smtClean="0">
                <a:solidFill>
                  <a:schemeClr val="accent6">
                    <a:lumMod val="20000"/>
                    <a:lumOff val="80000"/>
                  </a:schemeClr>
                </a:solidFill>
              </a:rPr>
              <a:t>θάνατο</a:t>
            </a:r>
            <a:r>
              <a:rPr lang="en-GB" dirty="0" smtClean="0">
                <a:solidFill>
                  <a:schemeClr val="accent6">
                    <a:lumMod val="20000"/>
                    <a:lumOff val="80000"/>
                  </a:schemeClr>
                </a:solidFill>
              </a:rPr>
              <a:t> </a:t>
            </a:r>
            <a:r>
              <a:rPr lang="en-GB" dirty="0" err="1" smtClean="0">
                <a:solidFill>
                  <a:schemeClr val="accent6">
                    <a:lumMod val="20000"/>
                    <a:lumOff val="80000"/>
                  </a:schemeClr>
                </a:solidFill>
              </a:rPr>
              <a:t>του</a:t>
            </a:r>
            <a:r>
              <a:rPr lang="en-GB" dirty="0" smtClean="0">
                <a:solidFill>
                  <a:schemeClr val="accent6">
                    <a:lumMod val="20000"/>
                    <a:lumOff val="80000"/>
                  </a:schemeClr>
                </a:solidFill>
              </a:rPr>
              <a:t> </a:t>
            </a:r>
            <a:r>
              <a:rPr lang="en-GB" dirty="0" err="1" smtClean="0">
                <a:solidFill>
                  <a:schemeClr val="accent6">
                    <a:lumMod val="20000"/>
                    <a:lumOff val="80000"/>
                  </a:schemeClr>
                </a:solidFill>
              </a:rPr>
              <a:t>Μενέλαου</a:t>
            </a:r>
            <a:r>
              <a:rPr lang="en-GB" dirty="0" smtClean="0">
                <a:solidFill>
                  <a:schemeClr val="accent6">
                    <a:lumMod val="20000"/>
                    <a:lumOff val="80000"/>
                  </a:schemeClr>
                </a:solidFill>
              </a:rPr>
              <a:t>, </a:t>
            </a:r>
            <a:r>
              <a:rPr lang="en-GB" dirty="0" err="1" smtClean="0">
                <a:solidFill>
                  <a:schemeClr val="accent6">
                    <a:lumMod val="20000"/>
                    <a:lumOff val="80000"/>
                  </a:schemeClr>
                </a:solidFill>
              </a:rPr>
              <a:t>καταδιωκόμενη</a:t>
            </a:r>
            <a:r>
              <a:rPr lang="en-GB" dirty="0" smtClean="0">
                <a:solidFill>
                  <a:schemeClr val="accent6">
                    <a:lumMod val="20000"/>
                    <a:lumOff val="80000"/>
                  </a:schemeClr>
                </a:solidFill>
              </a:rPr>
              <a:t> </a:t>
            </a:r>
            <a:r>
              <a:rPr lang="en-GB" dirty="0" err="1" smtClean="0">
                <a:solidFill>
                  <a:schemeClr val="accent6">
                    <a:lumMod val="20000"/>
                    <a:lumOff val="80000"/>
                  </a:schemeClr>
                </a:solidFill>
              </a:rPr>
              <a:t>από</a:t>
            </a:r>
            <a:r>
              <a:rPr lang="en-GB" dirty="0" smtClean="0">
                <a:solidFill>
                  <a:schemeClr val="accent6">
                    <a:lumMod val="20000"/>
                    <a:lumOff val="80000"/>
                  </a:schemeClr>
                </a:solidFill>
              </a:rPr>
              <a:t> </a:t>
            </a:r>
            <a:r>
              <a:rPr lang="en-GB" dirty="0" err="1" smtClean="0">
                <a:solidFill>
                  <a:schemeClr val="accent6">
                    <a:lumMod val="20000"/>
                    <a:lumOff val="80000"/>
                  </a:schemeClr>
                </a:solidFill>
              </a:rPr>
              <a:t>τους</a:t>
            </a:r>
            <a:r>
              <a:rPr lang="en-GB" dirty="0" smtClean="0">
                <a:solidFill>
                  <a:schemeClr val="accent6">
                    <a:lumMod val="20000"/>
                    <a:lumOff val="80000"/>
                  </a:schemeClr>
                </a:solidFill>
              </a:rPr>
              <a:t> </a:t>
            </a:r>
            <a:r>
              <a:rPr lang="en-GB" dirty="0" err="1" smtClean="0">
                <a:solidFill>
                  <a:schemeClr val="accent6">
                    <a:lumMod val="20000"/>
                    <a:lumOff val="80000"/>
                  </a:schemeClr>
                </a:solidFill>
              </a:rPr>
              <a:t>γιους</a:t>
            </a:r>
            <a:r>
              <a:rPr lang="en-GB" dirty="0" smtClean="0">
                <a:solidFill>
                  <a:schemeClr val="accent6">
                    <a:lumMod val="20000"/>
                    <a:lumOff val="80000"/>
                  </a:schemeClr>
                </a:solidFill>
              </a:rPr>
              <a:t> </a:t>
            </a:r>
            <a:r>
              <a:rPr lang="en-GB" dirty="0" err="1" smtClean="0">
                <a:solidFill>
                  <a:schemeClr val="accent6">
                    <a:lumMod val="20000"/>
                    <a:lumOff val="80000"/>
                  </a:schemeClr>
                </a:solidFill>
              </a:rPr>
              <a:t>του</a:t>
            </a:r>
            <a:r>
              <a:rPr lang="en-GB" dirty="0" smtClean="0">
                <a:solidFill>
                  <a:schemeClr val="accent6">
                    <a:lumMod val="20000"/>
                    <a:lumOff val="80000"/>
                  </a:schemeClr>
                </a:solidFill>
              </a:rPr>
              <a:t>, </a:t>
            </a:r>
            <a:r>
              <a:rPr lang="en-GB" dirty="0" err="1" smtClean="0">
                <a:solidFill>
                  <a:schemeClr val="accent6">
                    <a:lumMod val="20000"/>
                    <a:lumOff val="80000"/>
                  </a:schemeClr>
                </a:solidFill>
              </a:rPr>
              <a:t>Νικόστρατο</a:t>
            </a:r>
            <a:r>
              <a:rPr lang="en-GB" dirty="0" smtClean="0">
                <a:solidFill>
                  <a:schemeClr val="accent6">
                    <a:lumMod val="20000"/>
                    <a:lumOff val="80000"/>
                  </a:schemeClr>
                </a:solidFill>
              </a:rPr>
              <a:t> </a:t>
            </a:r>
            <a:r>
              <a:rPr lang="en-GB" dirty="0" err="1" smtClean="0">
                <a:solidFill>
                  <a:schemeClr val="accent6">
                    <a:lumMod val="20000"/>
                    <a:lumOff val="80000"/>
                  </a:schemeClr>
                </a:solidFill>
              </a:rPr>
              <a:t>και</a:t>
            </a:r>
            <a:r>
              <a:rPr lang="en-GB" dirty="0" smtClean="0">
                <a:solidFill>
                  <a:schemeClr val="accent6">
                    <a:lumMod val="20000"/>
                    <a:lumOff val="80000"/>
                  </a:schemeClr>
                </a:solidFill>
              </a:rPr>
              <a:t> </a:t>
            </a:r>
            <a:r>
              <a:rPr lang="en-GB" dirty="0" err="1" smtClean="0">
                <a:solidFill>
                  <a:schemeClr val="accent6">
                    <a:lumMod val="20000"/>
                    <a:lumOff val="80000"/>
                  </a:schemeClr>
                </a:solidFill>
              </a:rPr>
              <a:t>Μεγαπένθη</a:t>
            </a:r>
            <a:r>
              <a:rPr lang="en-GB" dirty="0" smtClean="0">
                <a:solidFill>
                  <a:schemeClr val="accent6">
                    <a:lumMod val="20000"/>
                    <a:lumOff val="80000"/>
                  </a:schemeClr>
                </a:solidFill>
              </a:rPr>
              <a:t>, η </a:t>
            </a:r>
            <a:r>
              <a:rPr lang="en-GB" dirty="0" err="1" smtClean="0">
                <a:solidFill>
                  <a:schemeClr val="accent6">
                    <a:lumMod val="20000"/>
                    <a:lumOff val="80000"/>
                  </a:schemeClr>
                </a:solidFill>
              </a:rPr>
              <a:t>Ελένη</a:t>
            </a:r>
            <a:r>
              <a:rPr lang="en-GB" dirty="0" smtClean="0">
                <a:solidFill>
                  <a:schemeClr val="accent6">
                    <a:lumMod val="20000"/>
                    <a:lumOff val="80000"/>
                  </a:schemeClr>
                </a:solidFill>
              </a:rPr>
              <a:t> </a:t>
            </a:r>
            <a:r>
              <a:rPr lang="en-GB" dirty="0" err="1" smtClean="0">
                <a:solidFill>
                  <a:schemeClr val="accent6">
                    <a:lumMod val="20000"/>
                    <a:lumOff val="80000"/>
                  </a:schemeClr>
                </a:solidFill>
              </a:rPr>
              <a:t>έφτασε</a:t>
            </a:r>
            <a:r>
              <a:rPr lang="en-GB" dirty="0" smtClean="0">
                <a:solidFill>
                  <a:schemeClr val="accent6">
                    <a:lumMod val="20000"/>
                    <a:lumOff val="80000"/>
                  </a:schemeClr>
                </a:solidFill>
              </a:rPr>
              <a:t> </a:t>
            </a:r>
            <a:r>
              <a:rPr lang="en-GB" dirty="0" err="1" smtClean="0">
                <a:solidFill>
                  <a:schemeClr val="accent6">
                    <a:lumMod val="20000"/>
                    <a:lumOff val="80000"/>
                  </a:schemeClr>
                </a:solidFill>
              </a:rPr>
              <a:t>στη</a:t>
            </a:r>
            <a:r>
              <a:rPr lang="en-GB" dirty="0" smtClean="0">
                <a:solidFill>
                  <a:schemeClr val="accent6">
                    <a:lumMod val="20000"/>
                    <a:lumOff val="80000"/>
                  </a:schemeClr>
                </a:solidFill>
              </a:rPr>
              <a:t> </a:t>
            </a:r>
            <a:r>
              <a:rPr lang="en-GB" dirty="0" err="1" smtClean="0">
                <a:solidFill>
                  <a:schemeClr val="accent6">
                    <a:lumMod val="20000"/>
                    <a:lumOff val="80000"/>
                  </a:schemeClr>
                </a:solidFill>
              </a:rPr>
              <a:t>Ρόδο</a:t>
            </a:r>
            <a:r>
              <a:rPr lang="en-GB" dirty="0" smtClean="0">
                <a:solidFill>
                  <a:schemeClr val="accent6">
                    <a:lumMod val="20000"/>
                    <a:lumOff val="80000"/>
                  </a:schemeClr>
                </a:solidFill>
              </a:rPr>
              <a:t> </a:t>
            </a:r>
            <a:r>
              <a:rPr lang="en-GB" dirty="0" err="1" smtClean="0">
                <a:solidFill>
                  <a:schemeClr val="accent6">
                    <a:lumMod val="20000"/>
                    <a:lumOff val="80000"/>
                  </a:schemeClr>
                </a:solidFill>
              </a:rPr>
              <a:t>και</a:t>
            </a:r>
            <a:r>
              <a:rPr lang="en-GB" dirty="0" smtClean="0">
                <a:solidFill>
                  <a:schemeClr val="accent6">
                    <a:lumMod val="20000"/>
                    <a:lumOff val="80000"/>
                  </a:schemeClr>
                </a:solidFill>
              </a:rPr>
              <a:t> </a:t>
            </a:r>
            <a:r>
              <a:rPr lang="en-GB" dirty="0" err="1" smtClean="0">
                <a:solidFill>
                  <a:schemeClr val="accent6">
                    <a:lumMod val="20000"/>
                    <a:lumOff val="80000"/>
                  </a:schemeClr>
                </a:solidFill>
              </a:rPr>
              <a:t>κατέφυγε</a:t>
            </a:r>
            <a:r>
              <a:rPr lang="en-GB" dirty="0" smtClean="0">
                <a:solidFill>
                  <a:schemeClr val="accent6">
                    <a:lumMod val="20000"/>
                    <a:lumOff val="80000"/>
                  </a:schemeClr>
                </a:solidFill>
              </a:rPr>
              <a:t> </a:t>
            </a:r>
            <a:r>
              <a:rPr lang="en-GB" dirty="0" err="1" smtClean="0">
                <a:solidFill>
                  <a:schemeClr val="accent6">
                    <a:lumMod val="20000"/>
                    <a:lumOff val="80000"/>
                  </a:schemeClr>
                </a:solidFill>
              </a:rPr>
              <a:t>στο</a:t>
            </a:r>
            <a:r>
              <a:rPr lang="en-GB" dirty="0" smtClean="0">
                <a:solidFill>
                  <a:schemeClr val="accent6">
                    <a:lumMod val="20000"/>
                    <a:lumOff val="80000"/>
                  </a:schemeClr>
                </a:solidFill>
              </a:rPr>
              <a:t> </a:t>
            </a:r>
            <a:r>
              <a:rPr lang="en-GB" dirty="0" err="1" smtClean="0">
                <a:solidFill>
                  <a:schemeClr val="accent6">
                    <a:lumMod val="20000"/>
                    <a:lumOff val="80000"/>
                  </a:schemeClr>
                </a:solidFill>
              </a:rPr>
              <a:t>σπίτι</a:t>
            </a:r>
            <a:r>
              <a:rPr lang="en-GB" dirty="0" smtClean="0">
                <a:solidFill>
                  <a:schemeClr val="accent6">
                    <a:lumMod val="20000"/>
                    <a:lumOff val="80000"/>
                  </a:schemeClr>
                </a:solidFill>
              </a:rPr>
              <a:t> </a:t>
            </a:r>
            <a:r>
              <a:rPr lang="en-GB" dirty="0" err="1" smtClean="0">
                <a:solidFill>
                  <a:schemeClr val="accent6">
                    <a:lumMod val="20000"/>
                    <a:lumOff val="80000"/>
                  </a:schemeClr>
                </a:solidFill>
              </a:rPr>
              <a:t>της</a:t>
            </a:r>
            <a:r>
              <a:rPr lang="en-GB" dirty="0" smtClean="0">
                <a:solidFill>
                  <a:schemeClr val="accent6">
                    <a:lumMod val="20000"/>
                    <a:lumOff val="80000"/>
                  </a:schemeClr>
                </a:solidFill>
              </a:rPr>
              <a:t> </a:t>
            </a:r>
            <a:r>
              <a:rPr lang="en-GB" dirty="0" err="1" smtClean="0">
                <a:solidFill>
                  <a:schemeClr val="accent6">
                    <a:lumMod val="20000"/>
                    <a:lumOff val="80000"/>
                  </a:schemeClr>
                </a:solidFill>
              </a:rPr>
              <a:t>φίλης</a:t>
            </a:r>
            <a:r>
              <a:rPr lang="en-GB" dirty="0" smtClean="0">
                <a:solidFill>
                  <a:schemeClr val="accent6">
                    <a:lumMod val="20000"/>
                    <a:lumOff val="80000"/>
                  </a:schemeClr>
                </a:solidFill>
              </a:rPr>
              <a:t> </a:t>
            </a:r>
            <a:r>
              <a:rPr lang="en-GB" dirty="0" err="1" smtClean="0">
                <a:solidFill>
                  <a:schemeClr val="accent6">
                    <a:lumMod val="20000"/>
                    <a:lumOff val="80000"/>
                  </a:schemeClr>
                </a:solidFill>
              </a:rPr>
              <a:t>της</a:t>
            </a:r>
            <a:r>
              <a:rPr lang="en-GB" dirty="0" smtClean="0">
                <a:solidFill>
                  <a:schemeClr val="accent6">
                    <a:lumMod val="20000"/>
                    <a:lumOff val="80000"/>
                  </a:schemeClr>
                </a:solidFill>
              </a:rPr>
              <a:t> </a:t>
            </a:r>
            <a:r>
              <a:rPr lang="en-GB" dirty="0" err="1" smtClean="0">
                <a:solidFill>
                  <a:schemeClr val="accent6">
                    <a:lumMod val="20000"/>
                    <a:lumOff val="80000"/>
                  </a:schemeClr>
                </a:solidFill>
              </a:rPr>
              <a:t>Πολυξούς</a:t>
            </a:r>
            <a:r>
              <a:rPr lang="en-GB" dirty="0" smtClean="0">
                <a:solidFill>
                  <a:schemeClr val="accent6">
                    <a:lumMod val="20000"/>
                    <a:lumOff val="80000"/>
                  </a:schemeClr>
                </a:solidFill>
              </a:rPr>
              <a:t>. </a:t>
            </a:r>
            <a:endParaRPr lang="el-GR" dirty="0" smtClean="0">
              <a:solidFill>
                <a:schemeClr val="accent6">
                  <a:lumMod val="20000"/>
                  <a:lumOff val="80000"/>
                </a:schemeClr>
              </a:solidFill>
            </a:endParaRPr>
          </a:p>
          <a:p>
            <a:endParaRPr lang="el-GR" dirty="0" smtClean="0">
              <a:solidFill>
                <a:schemeClr val="accent6">
                  <a:lumMod val="20000"/>
                  <a:lumOff val="80000"/>
                </a:schemeClr>
              </a:solidFill>
            </a:endParaRPr>
          </a:p>
          <a:p>
            <a:r>
              <a:rPr lang="en-GB" dirty="0" err="1" smtClean="0">
                <a:solidFill>
                  <a:schemeClr val="accent6">
                    <a:lumMod val="20000"/>
                    <a:lumOff val="80000"/>
                  </a:schemeClr>
                </a:solidFill>
              </a:rPr>
              <a:t>Αυτή</a:t>
            </a:r>
            <a:r>
              <a:rPr lang="en-GB" dirty="0" smtClean="0">
                <a:solidFill>
                  <a:schemeClr val="accent6">
                    <a:lumMod val="20000"/>
                    <a:lumOff val="80000"/>
                  </a:schemeClr>
                </a:solidFill>
              </a:rPr>
              <a:t> </a:t>
            </a:r>
            <a:r>
              <a:rPr lang="en-GB" dirty="0" err="1" smtClean="0">
                <a:solidFill>
                  <a:schemeClr val="accent6">
                    <a:lumMod val="20000"/>
                    <a:lumOff val="80000"/>
                  </a:schemeClr>
                </a:solidFill>
              </a:rPr>
              <a:t>οργισμένη</a:t>
            </a:r>
            <a:r>
              <a:rPr lang="en-GB" dirty="0" smtClean="0">
                <a:solidFill>
                  <a:schemeClr val="accent6">
                    <a:lumMod val="20000"/>
                    <a:lumOff val="80000"/>
                  </a:schemeClr>
                </a:solidFill>
              </a:rPr>
              <a:t> </a:t>
            </a:r>
            <a:r>
              <a:rPr lang="en-GB" dirty="0" err="1" smtClean="0">
                <a:solidFill>
                  <a:schemeClr val="accent6">
                    <a:lumMod val="20000"/>
                    <a:lumOff val="80000"/>
                  </a:schemeClr>
                </a:solidFill>
              </a:rPr>
              <a:t>με</a:t>
            </a:r>
            <a:r>
              <a:rPr lang="en-GB" dirty="0" smtClean="0">
                <a:solidFill>
                  <a:schemeClr val="accent6">
                    <a:lumMod val="20000"/>
                    <a:lumOff val="80000"/>
                  </a:schemeClr>
                </a:solidFill>
              </a:rPr>
              <a:t> </a:t>
            </a:r>
            <a:r>
              <a:rPr lang="en-GB" dirty="0" err="1" smtClean="0">
                <a:solidFill>
                  <a:schemeClr val="accent6">
                    <a:lumMod val="20000"/>
                    <a:lumOff val="80000"/>
                  </a:schemeClr>
                </a:solidFill>
              </a:rPr>
              <a:t>την</a:t>
            </a:r>
            <a:r>
              <a:rPr lang="en-GB" dirty="0" smtClean="0">
                <a:solidFill>
                  <a:schemeClr val="accent6">
                    <a:lumMod val="20000"/>
                    <a:lumOff val="80000"/>
                  </a:schemeClr>
                </a:solidFill>
              </a:rPr>
              <a:t> </a:t>
            </a:r>
            <a:r>
              <a:rPr lang="en-GB" dirty="0" err="1" smtClean="0">
                <a:solidFill>
                  <a:schemeClr val="accent6">
                    <a:lumMod val="20000"/>
                    <a:lumOff val="80000"/>
                  </a:schemeClr>
                </a:solidFill>
              </a:rPr>
              <a:t>Ελένη</a:t>
            </a:r>
            <a:r>
              <a:rPr lang="en-GB" dirty="0" smtClean="0">
                <a:solidFill>
                  <a:schemeClr val="accent6">
                    <a:lumMod val="20000"/>
                    <a:lumOff val="80000"/>
                  </a:schemeClr>
                </a:solidFill>
              </a:rPr>
              <a:t>, </a:t>
            </a:r>
            <a:r>
              <a:rPr lang="en-GB" dirty="0" err="1" smtClean="0">
                <a:solidFill>
                  <a:schemeClr val="accent6">
                    <a:lumMod val="20000"/>
                    <a:lumOff val="80000"/>
                  </a:schemeClr>
                </a:solidFill>
              </a:rPr>
              <a:t>γιατί</a:t>
            </a:r>
            <a:r>
              <a:rPr lang="en-GB" dirty="0" smtClean="0">
                <a:solidFill>
                  <a:schemeClr val="accent6">
                    <a:lumMod val="20000"/>
                    <a:lumOff val="80000"/>
                  </a:schemeClr>
                </a:solidFill>
              </a:rPr>
              <a:t> </a:t>
            </a:r>
            <a:r>
              <a:rPr lang="en-GB" dirty="0" err="1" smtClean="0">
                <a:solidFill>
                  <a:schemeClr val="accent6">
                    <a:lumMod val="20000"/>
                    <a:lumOff val="80000"/>
                  </a:schemeClr>
                </a:solidFill>
              </a:rPr>
              <a:t>κατά</a:t>
            </a:r>
            <a:r>
              <a:rPr lang="en-GB" dirty="0" smtClean="0">
                <a:solidFill>
                  <a:schemeClr val="accent6">
                    <a:lumMod val="20000"/>
                    <a:lumOff val="80000"/>
                  </a:schemeClr>
                </a:solidFill>
              </a:rPr>
              <a:t> </a:t>
            </a:r>
            <a:r>
              <a:rPr lang="en-GB" dirty="0" err="1" smtClean="0">
                <a:solidFill>
                  <a:schemeClr val="accent6">
                    <a:lumMod val="20000"/>
                    <a:lumOff val="80000"/>
                  </a:schemeClr>
                </a:solidFill>
              </a:rPr>
              <a:t>τον</a:t>
            </a:r>
            <a:r>
              <a:rPr lang="en-GB" dirty="0" smtClean="0">
                <a:solidFill>
                  <a:schemeClr val="accent6">
                    <a:lumMod val="20000"/>
                    <a:lumOff val="80000"/>
                  </a:schemeClr>
                </a:solidFill>
              </a:rPr>
              <a:t> </a:t>
            </a:r>
            <a:r>
              <a:rPr lang="en-GB" dirty="0" err="1" smtClean="0">
                <a:solidFill>
                  <a:schemeClr val="accent6">
                    <a:lumMod val="20000"/>
                    <a:lumOff val="80000"/>
                  </a:schemeClr>
                </a:solidFill>
              </a:rPr>
              <a:t>τρωικό</a:t>
            </a:r>
            <a:r>
              <a:rPr lang="en-GB" dirty="0" smtClean="0">
                <a:solidFill>
                  <a:schemeClr val="accent6">
                    <a:lumMod val="20000"/>
                    <a:lumOff val="80000"/>
                  </a:schemeClr>
                </a:solidFill>
              </a:rPr>
              <a:t> </a:t>
            </a:r>
            <a:r>
              <a:rPr lang="en-GB" dirty="0" err="1" smtClean="0">
                <a:solidFill>
                  <a:schemeClr val="accent6">
                    <a:lumMod val="20000"/>
                    <a:lumOff val="80000"/>
                  </a:schemeClr>
                </a:solidFill>
              </a:rPr>
              <a:t>πόλεμο</a:t>
            </a:r>
            <a:r>
              <a:rPr lang="en-GB" dirty="0" smtClean="0">
                <a:solidFill>
                  <a:schemeClr val="accent6">
                    <a:lumMod val="20000"/>
                    <a:lumOff val="80000"/>
                  </a:schemeClr>
                </a:solidFill>
              </a:rPr>
              <a:t> </a:t>
            </a:r>
            <a:r>
              <a:rPr lang="en-GB" dirty="0" err="1" smtClean="0">
                <a:solidFill>
                  <a:schemeClr val="accent6">
                    <a:lumMod val="20000"/>
                    <a:lumOff val="80000"/>
                  </a:schemeClr>
                </a:solidFill>
              </a:rPr>
              <a:t>είχε</a:t>
            </a:r>
            <a:r>
              <a:rPr lang="en-GB" dirty="0" smtClean="0">
                <a:solidFill>
                  <a:schemeClr val="accent6">
                    <a:lumMod val="20000"/>
                    <a:lumOff val="80000"/>
                  </a:schemeClr>
                </a:solidFill>
              </a:rPr>
              <a:t> </a:t>
            </a:r>
            <a:r>
              <a:rPr lang="en-GB" dirty="0" err="1" smtClean="0">
                <a:solidFill>
                  <a:schemeClr val="accent6">
                    <a:lumMod val="20000"/>
                    <a:lumOff val="80000"/>
                  </a:schemeClr>
                </a:solidFill>
              </a:rPr>
              <a:t>σκοτωθεί</a:t>
            </a:r>
            <a:r>
              <a:rPr lang="en-GB" dirty="0" smtClean="0">
                <a:solidFill>
                  <a:schemeClr val="accent6">
                    <a:lumMod val="20000"/>
                    <a:lumOff val="80000"/>
                  </a:schemeClr>
                </a:solidFill>
              </a:rPr>
              <a:t> ο </a:t>
            </a:r>
            <a:r>
              <a:rPr lang="en-GB" dirty="0" err="1" smtClean="0">
                <a:solidFill>
                  <a:schemeClr val="accent6">
                    <a:lumMod val="20000"/>
                    <a:lumOff val="80000"/>
                  </a:schemeClr>
                </a:solidFill>
              </a:rPr>
              <a:t>σύζυγός</a:t>
            </a:r>
            <a:r>
              <a:rPr lang="en-GB" dirty="0" smtClean="0">
                <a:solidFill>
                  <a:schemeClr val="accent6">
                    <a:lumMod val="20000"/>
                    <a:lumOff val="80000"/>
                  </a:schemeClr>
                </a:solidFill>
              </a:rPr>
              <a:t> </a:t>
            </a:r>
            <a:r>
              <a:rPr lang="en-GB" dirty="0" err="1" smtClean="0">
                <a:solidFill>
                  <a:schemeClr val="accent6">
                    <a:lumMod val="20000"/>
                    <a:lumOff val="80000"/>
                  </a:schemeClr>
                </a:solidFill>
              </a:rPr>
              <a:t>της</a:t>
            </a:r>
            <a:r>
              <a:rPr lang="en-GB" dirty="0" smtClean="0">
                <a:solidFill>
                  <a:schemeClr val="accent6">
                    <a:lumMod val="20000"/>
                    <a:lumOff val="80000"/>
                  </a:schemeClr>
                </a:solidFill>
              </a:rPr>
              <a:t> </a:t>
            </a:r>
            <a:r>
              <a:rPr lang="en-GB" dirty="0" err="1" smtClean="0">
                <a:solidFill>
                  <a:schemeClr val="accent6">
                    <a:lumMod val="20000"/>
                    <a:lumOff val="80000"/>
                  </a:schemeClr>
                </a:solidFill>
              </a:rPr>
              <a:t>Τληπόλεμος</a:t>
            </a:r>
            <a:r>
              <a:rPr lang="en-GB" dirty="0" smtClean="0">
                <a:solidFill>
                  <a:schemeClr val="accent6">
                    <a:lumMod val="20000"/>
                    <a:lumOff val="80000"/>
                  </a:schemeClr>
                </a:solidFill>
              </a:rPr>
              <a:t>, </a:t>
            </a:r>
            <a:r>
              <a:rPr lang="en-GB" dirty="0" err="1" smtClean="0">
                <a:solidFill>
                  <a:schemeClr val="accent6">
                    <a:lumMod val="20000"/>
                    <a:lumOff val="80000"/>
                  </a:schemeClr>
                </a:solidFill>
              </a:rPr>
              <a:t>την</a:t>
            </a:r>
            <a:r>
              <a:rPr lang="en-GB" dirty="0" smtClean="0">
                <a:solidFill>
                  <a:schemeClr val="accent6">
                    <a:lumMod val="20000"/>
                    <a:lumOff val="80000"/>
                  </a:schemeClr>
                </a:solidFill>
              </a:rPr>
              <a:t> </a:t>
            </a:r>
            <a:r>
              <a:rPr lang="en-GB" dirty="0" err="1" smtClean="0">
                <a:solidFill>
                  <a:schemeClr val="accent6">
                    <a:lumMod val="20000"/>
                    <a:lumOff val="80000"/>
                  </a:schemeClr>
                </a:solidFill>
              </a:rPr>
              <a:t>φιλοξένησε</a:t>
            </a:r>
            <a:r>
              <a:rPr lang="en-GB" dirty="0" smtClean="0">
                <a:solidFill>
                  <a:schemeClr val="accent6">
                    <a:lumMod val="20000"/>
                    <a:lumOff val="80000"/>
                  </a:schemeClr>
                </a:solidFill>
              </a:rPr>
              <a:t> </a:t>
            </a:r>
            <a:r>
              <a:rPr lang="en-GB" dirty="0" err="1" smtClean="0">
                <a:solidFill>
                  <a:schemeClr val="accent6">
                    <a:lumMod val="20000"/>
                    <a:lumOff val="80000"/>
                  </a:schemeClr>
                </a:solidFill>
              </a:rPr>
              <a:t>αλλά</a:t>
            </a:r>
            <a:r>
              <a:rPr lang="en-GB" dirty="0" smtClean="0">
                <a:solidFill>
                  <a:schemeClr val="accent6">
                    <a:lumMod val="20000"/>
                    <a:lumOff val="80000"/>
                  </a:schemeClr>
                </a:solidFill>
              </a:rPr>
              <a:t> </a:t>
            </a:r>
            <a:r>
              <a:rPr lang="en-GB" dirty="0" err="1" smtClean="0">
                <a:solidFill>
                  <a:schemeClr val="accent6">
                    <a:lumMod val="20000"/>
                    <a:lumOff val="80000"/>
                  </a:schemeClr>
                </a:solidFill>
              </a:rPr>
              <a:t>κατά</a:t>
            </a:r>
            <a:r>
              <a:rPr lang="en-GB" dirty="0" smtClean="0">
                <a:solidFill>
                  <a:schemeClr val="accent6">
                    <a:lumMod val="20000"/>
                    <a:lumOff val="80000"/>
                  </a:schemeClr>
                </a:solidFill>
              </a:rPr>
              <a:t> </a:t>
            </a:r>
            <a:r>
              <a:rPr lang="en-GB" dirty="0" err="1" smtClean="0">
                <a:solidFill>
                  <a:schemeClr val="accent6">
                    <a:lumMod val="20000"/>
                    <a:lumOff val="80000"/>
                  </a:schemeClr>
                </a:solidFill>
              </a:rPr>
              <a:t>την</a:t>
            </a:r>
            <a:r>
              <a:rPr lang="en-GB" dirty="0" smtClean="0">
                <a:solidFill>
                  <a:schemeClr val="accent6">
                    <a:lumMod val="20000"/>
                    <a:lumOff val="80000"/>
                  </a:schemeClr>
                </a:solidFill>
              </a:rPr>
              <a:t> </a:t>
            </a:r>
            <a:r>
              <a:rPr lang="en-GB" dirty="0" err="1" smtClean="0">
                <a:solidFill>
                  <a:schemeClr val="accent6">
                    <a:lumMod val="20000"/>
                    <a:lumOff val="80000"/>
                  </a:schemeClr>
                </a:solidFill>
              </a:rPr>
              <a:t>ώρα</a:t>
            </a:r>
            <a:r>
              <a:rPr lang="en-GB" dirty="0" smtClean="0">
                <a:solidFill>
                  <a:schemeClr val="accent6">
                    <a:lumMod val="20000"/>
                    <a:lumOff val="80000"/>
                  </a:schemeClr>
                </a:solidFill>
              </a:rPr>
              <a:t> </a:t>
            </a:r>
            <a:r>
              <a:rPr lang="en-GB" dirty="0" err="1" smtClean="0">
                <a:solidFill>
                  <a:schemeClr val="accent6">
                    <a:lumMod val="20000"/>
                    <a:lumOff val="80000"/>
                  </a:schemeClr>
                </a:solidFill>
              </a:rPr>
              <a:t>που</a:t>
            </a:r>
            <a:r>
              <a:rPr lang="en-GB" dirty="0" smtClean="0">
                <a:solidFill>
                  <a:schemeClr val="accent6">
                    <a:lumMod val="20000"/>
                    <a:lumOff val="80000"/>
                  </a:schemeClr>
                </a:solidFill>
              </a:rPr>
              <a:t> </a:t>
            </a:r>
            <a:r>
              <a:rPr lang="en-GB" dirty="0" err="1" smtClean="0">
                <a:solidFill>
                  <a:schemeClr val="accent6">
                    <a:lumMod val="20000"/>
                    <a:lumOff val="80000"/>
                  </a:schemeClr>
                </a:solidFill>
              </a:rPr>
              <a:t>αυτή</a:t>
            </a:r>
            <a:r>
              <a:rPr lang="en-GB" dirty="0" smtClean="0">
                <a:solidFill>
                  <a:schemeClr val="accent6">
                    <a:lumMod val="20000"/>
                    <a:lumOff val="80000"/>
                  </a:schemeClr>
                </a:solidFill>
              </a:rPr>
              <a:t> </a:t>
            </a:r>
            <a:r>
              <a:rPr lang="en-GB" dirty="0" err="1" smtClean="0">
                <a:solidFill>
                  <a:schemeClr val="accent6">
                    <a:lumMod val="20000"/>
                    <a:lumOff val="80000"/>
                  </a:schemeClr>
                </a:solidFill>
              </a:rPr>
              <a:t>έκανε</a:t>
            </a:r>
            <a:r>
              <a:rPr lang="en-GB" dirty="0" smtClean="0">
                <a:solidFill>
                  <a:schemeClr val="accent6">
                    <a:lumMod val="20000"/>
                    <a:lumOff val="80000"/>
                  </a:schemeClr>
                </a:solidFill>
              </a:rPr>
              <a:t> </a:t>
            </a:r>
            <a:r>
              <a:rPr lang="en-GB" dirty="0" err="1" smtClean="0">
                <a:solidFill>
                  <a:schemeClr val="accent6">
                    <a:lumMod val="20000"/>
                    <a:lumOff val="80000"/>
                  </a:schemeClr>
                </a:solidFill>
              </a:rPr>
              <a:t>μπάνιο</a:t>
            </a:r>
            <a:r>
              <a:rPr lang="en-GB" dirty="0" smtClean="0">
                <a:solidFill>
                  <a:schemeClr val="accent6">
                    <a:lumMod val="20000"/>
                    <a:lumOff val="80000"/>
                  </a:schemeClr>
                </a:solidFill>
              </a:rPr>
              <a:t>, η </a:t>
            </a:r>
            <a:r>
              <a:rPr lang="en-GB" dirty="0" err="1" smtClean="0">
                <a:solidFill>
                  <a:schemeClr val="accent6">
                    <a:lumMod val="20000"/>
                    <a:lumOff val="80000"/>
                  </a:schemeClr>
                </a:solidFill>
              </a:rPr>
              <a:t>Πολυξώ</a:t>
            </a:r>
            <a:r>
              <a:rPr lang="en-GB" dirty="0" smtClean="0">
                <a:solidFill>
                  <a:schemeClr val="accent6">
                    <a:lumMod val="20000"/>
                    <a:lumOff val="80000"/>
                  </a:schemeClr>
                </a:solidFill>
              </a:rPr>
              <a:t> </a:t>
            </a:r>
            <a:r>
              <a:rPr lang="en-GB" dirty="0" err="1" smtClean="0">
                <a:solidFill>
                  <a:schemeClr val="accent6">
                    <a:lumMod val="20000"/>
                    <a:lumOff val="80000"/>
                  </a:schemeClr>
                </a:solidFill>
              </a:rPr>
              <a:t>της</a:t>
            </a:r>
            <a:r>
              <a:rPr lang="en-GB" dirty="0" smtClean="0">
                <a:solidFill>
                  <a:schemeClr val="accent6">
                    <a:lumMod val="20000"/>
                    <a:lumOff val="80000"/>
                  </a:schemeClr>
                </a:solidFill>
              </a:rPr>
              <a:t> </a:t>
            </a:r>
            <a:r>
              <a:rPr lang="en-GB" dirty="0" err="1" smtClean="0">
                <a:solidFill>
                  <a:schemeClr val="accent6">
                    <a:lumMod val="20000"/>
                    <a:lumOff val="80000"/>
                  </a:schemeClr>
                </a:solidFill>
              </a:rPr>
              <a:t>έστειλε</a:t>
            </a:r>
            <a:r>
              <a:rPr lang="en-GB" dirty="0" smtClean="0">
                <a:solidFill>
                  <a:schemeClr val="accent6">
                    <a:lumMod val="20000"/>
                    <a:lumOff val="80000"/>
                  </a:schemeClr>
                </a:solidFill>
              </a:rPr>
              <a:t> </a:t>
            </a:r>
            <a:r>
              <a:rPr lang="en-GB" dirty="0" err="1" smtClean="0">
                <a:solidFill>
                  <a:schemeClr val="accent6">
                    <a:lumMod val="20000"/>
                    <a:lumOff val="80000"/>
                  </a:schemeClr>
                </a:solidFill>
              </a:rPr>
              <a:t>τη</a:t>
            </a:r>
            <a:r>
              <a:rPr lang="en-GB" dirty="0" smtClean="0">
                <a:solidFill>
                  <a:schemeClr val="accent6">
                    <a:lumMod val="20000"/>
                    <a:lumOff val="80000"/>
                  </a:schemeClr>
                </a:solidFill>
              </a:rPr>
              <a:t> </a:t>
            </a:r>
            <a:r>
              <a:rPr lang="en-GB" dirty="0" err="1" smtClean="0">
                <a:solidFill>
                  <a:schemeClr val="accent6">
                    <a:lumMod val="20000"/>
                    <a:lumOff val="80000"/>
                  </a:schemeClr>
                </a:solidFill>
              </a:rPr>
              <a:t>δούλη</a:t>
            </a:r>
            <a:r>
              <a:rPr lang="en-GB" dirty="0" smtClean="0">
                <a:solidFill>
                  <a:schemeClr val="accent6">
                    <a:lumMod val="20000"/>
                    <a:lumOff val="80000"/>
                  </a:schemeClr>
                </a:solidFill>
              </a:rPr>
              <a:t> </a:t>
            </a:r>
            <a:r>
              <a:rPr lang="en-GB" dirty="0" err="1" smtClean="0">
                <a:solidFill>
                  <a:schemeClr val="accent6">
                    <a:lumMod val="20000"/>
                    <a:lumOff val="80000"/>
                  </a:schemeClr>
                </a:solidFill>
              </a:rPr>
              <a:t>της</a:t>
            </a:r>
            <a:r>
              <a:rPr lang="en-GB" dirty="0" smtClean="0">
                <a:solidFill>
                  <a:schemeClr val="accent6">
                    <a:lumMod val="20000"/>
                    <a:lumOff val="80000"/>
                  </a:schemeClr>
                </a:solidFill>
              </a:rPr>
              <a:t> </a:t>
            </a:r>
            <a:r>
              <a:rPr lang="en-GB" dirty="0" err="1" smtClean="0">
                <a:solidFill>
                  <a:schemeClr val="accent6">
                    <a:lumMod val="20000"/>
                    <a:lumOff val="80000"/>
                  </a:schemeClr>
                </a:solidFill>
              </a:rPr>
              <a:t>μεταμφιεσμένη</a:t>
            </a:r>
            <a:r>
              <a:rPr lang="en-GB" dirty="0" smtClean="0">
                <a:solidFill>
                  <a:schemeClr val="accent6">
                    <a:lumMod val="20000"/>
                    <a:lumOff val="80000"/>
                  </a:schemeClr>
                </a:solidFill>
              </a:rPr>
              <a:t> </a:t>
            </a:r>
            <a:r>
              <a:rPr lang="en-GB" dirty="0" err="1" smtClean="0">
                <a:solidFill>
                  <a:schemeClr val="accent6">
                    <a:lumMod val="20000"/>
                    <a:lumOff val="80000"/>
                  </a:schemeClr>
                </a:solidFill>
              </a:rPr>
              <a:t>σε</a:t>
            </a:r>
            <a:r>
              <a:rPr lang="en-GB" dirty="0" smtClean="0">
                <a:solidFill>
                  <a:schemeClr val="accent6">
                    <a:lumMod val="20000"/>
                    <a:lumOff val="80000"/>
                  </a:schemeClr>
                </a:solidFill>
              </a:rPr>
              <a:t> </a:t>
            </a:r>
            <a:r>
              <a:rPr lang="en-GB" dirty="0" err="1" smtClean="0">
                <a:solidFill>
                  <a:schemeClr val="accent6">
                    <a:lumMod val="20000"/>
                    <a:lumOff val="80000"/>
                  </a:schemeClr>
                </a:solidFill>
              </a:rPr>
              <a:t>Ερινύα</a:t>
            </a:r>
            <a:r>
              <a:rPr lang="en-GB" dirty="0" smtClean="0">
                <a:solidFill>
                  <a:schemeClr val="accent6">
                    <a:lumMod val="20000"/>
                    <a:lumOff val="80000"/>
                  </a:schemeClr>
                </a:solidFill>
              </a:rPr>
              <a:t>. Η </a:t>
            </a:r>
            <a:r>
              <a:rPr lang="en-GB" dirty="0" err="1" smtClean="0">
                <a:solidFill>
                  <a:schemeClr val="accent6">
                    <a:lumMod val="20000"/>
                    <a:lumOff val="80000"/>
                  </a:schemeClr>
                </a:solidFill>
              </a:rPr>
              <a:t>Ελένη</a:t>
            </a:r>
            <a:r>
              <a:rPr lang="en-GB" dirty="0" smtClean="0">
                <a:solidFill>
                  <a:schemeClr val="accent6">
                    <a:lumMod val="20000"/>
                    <a:lumOff val="80000"/>
                  </a:schemeClr>
                </a:solidFill>
              </a:rPr>
              <a:t> </a:t>
            </a:r>
            <a:r>
              <a:rPr lang="en-GB" dirty="0" err="1" smtClean="0">
                <a:solidFill>
                  <a:schemeClr val="accent6">
                    <a:lumMod val="20000"/>
                    <a:lumOff val="80000"/>
                  </a:schemeClr>
                </a:solidFill>
              </a:rPr>
              <a:t>τρόμαξε</a:t>
            </a:r>
            <a:r>
              <a:rPr lang="en-GB" dirty="0" smtClean="0">
                <a:solidFill>
                  <a:schemeClr val="accent6">
                    <a:lumMod val="20000"/>
                    <a:lumOff val="80000"/>
                  </a:schemeClr>
                </a:solidFill>
              </a:rPr>
              <a:t> </a:t>
            </a:r>
            <a:r>
              <a:rPr lang="en-GB" dirty="0" err="1" smtClean="0">
                <a:solidFill>
                  <a:schemeClr val="accent6">
                    <a:lumMod val="20000"/>
                    <a:lumOff val="80000"/>
                  </a:schemeClr>
                </a:solidFill>
              </a:rPr>
              <a:t>τόσο</a:t>
            </a:r>
            <a:r>
              <a:rPr lang="en-GB" dirty="0" smtClean="0">
                <a:solidFill>
                  <a:schemeClr val="accent6">
                    <a:lumMod val="20000"/>
                    <a:lumOff val="80000"/>
                  </a:schemeClr>
                </a:solidFill>
              </a:rPr>
              <a:t> </a:t>
            </a:r>
            <a:r>
              <a:rPr lang="en-GB" dirty="0" err="1" smtClean="0">
                <a:solidFill>
                  <a:schemeClr val="accent6">
                    <a:lumMod val="20000"/>
                    <a:lumOff val="80000"/>
                  </a:schemeClr>
                </a:solidFill>
              </a:rPr>
              <a:t>πολύ</a:t>
            </a:r>
            <a:r>
              <a:rPr lang="en-GB" dirty="0" smtClean="0">
                <a:solidFill>
                  <a:schemeClr val="accent6">
                    <a:lumMod val="20000"/>
                    <a:lumOff val="80000"/>
                  </a:schemeClr>
                </a:solidFill>
              </a:rPr>
              <a:t> </a:t>
            </a:r>
            <a:r>
              <a:rPr lang="en-GB" dirty="0" err="1" smtClean="0">
                <a:solidFill>
                  <a:schemeClr val="accent6">
                    <a:lumMod val="20000"/>
                    <a:lumOff val="80000"/>
                  </a:schemeClr>
                </a:solidFill>
              </a:rPr>
              <a:t>που</a:t>
            </a:r>
            <a:r>
              <a:rPr lang="en-GB" dirty="0" smtClean="0">
                <a:solidFill>
                  <a:schemeClr val="accent6">
                    <a:lumMod val="20000"/>
                    <a:lumOff val="80000"/>
                  </a:schemeClr>
                </a:solidFill>
              </a:rPr>
              <a:t> </a:t>
            </a:r>
            <a:r>
              <a:rPr lang="en-GB" dirty="0" err="1" smtClean="0">
                <a:solidFill>
                  <a:schemeClr val="accent6">
                    <a:lumMod val="20000"/>
                    <a:lumOff val="80000"/>
                  </a:schemeClr>
                </a:solidFill>
              </a:rPr>
              <a:t>τρέχοντας</a:t>
            </a:r>
            <a:r>
              <a:rPr lang="en-GB" dirty="0" smtClean="0">
                <a:solidFill>
                  <a:schemeClr val="accent6">
                    <a:lumMod val="20000"/>
                    <a:lumOff val="80000"/>
                  </a:schemeClr>
                </a:solidFill>
              </a:rPr>
              <a:t> </a:t>
            </a:r>
            <a:r>
              <a:rPr lang="en-GB" dirty="0" err="1" smtClean="0">
                <a:solidFill>
                  <a:schemeClr val="accent6">
                    <a:lumMod val="20000"/>
                    <a:lumOff val="80000"/>
                  </a:schemeClr>
                </a:solidFill>
              </a:rPr>
              <a:t>κρεμάστηκε</a:t>
            </a:r>
            <a:r>
              <a:rPr lang="en-GB" dirty="0" smtClean="0">
                <a:solidFill>
                  <a:schemeClr val="accent6">
                    <a:lumMod val="20000"/>
                    <a:lumOff val="80000"/>
                  </a:schemeClr>
                </a:solidFill>
              </a:rPr>
              <a:t> </a:t>
            </a:r>
            <a:r>
              <a:rPr lang="en-GB" dirty="0" err="1" smtClean="0">
                <a:solidFill>
                  <a:schemeClr val="accent6">
                    <a:lumMod val="20000"/>
                    <a:lumOff val="80000"/>
                  </a:schemeClr>
                </a:solidFill>
              </a:rPr>
              <a:t>από</a:t>
            </a:r>
            <a:r>
              <a:rPr lang="en-GB" dirty="0" smtClean="0">
                <a:solidFill>
                  <a:schemeClr val="accent6">
                    <a:lumMod val="20000"/>
                    <a:lumOff val="80000"/>
                  </a:schemeClr>
                </a:solidFill>
              </a:rPr>
              <a:t> </a:t>
            </a:r>
            <a:r>
              <a:rPr lang="en-GB" dirty="0" err="1" smtClean="0">
                <a:solidFill>
                  <a:schemeClr val="accent6">
                    <a:lumMod val="20000"/>
                    <a:lumOff val="80000"/>
                  </a:schemeClr>
                </a:solidFill>
              </a:rPr>
              <a:t>ένα</a:t>
            </a:r>
            <a:r>
              <a:rPr lang="en-GB" dirty="0" smtClean="0">
                <a:solidFill>
                  <a:schemeClr val="accent6">
                    <a:lumMod val="20000"/>
                    <a:lumOff val="80000"/>
                  </a:schemeClr>
                </a:solidFill>
              </a:rPr>
              <a:t> </a:t>
            </a:r>
            <a:r>
              <a:rPr lang="en-GB" dirty="0" err="1" smtClean="0">
                <a:solidFill>
                  <a:schemeClr val="accent6">
                    <a:lumMod val="20000"/>
                    <a:lumOff val="80000"/>
                  </a:schemeClr>
                </a:solidFill>
              </a:rPr>
              <a:t>δένδρο</a:t>
            </a:r>
            <a:r>
              <a:rPr lang="en-GB" dirty="0" smtClean="0">
                <a:solidFill>
                  <a:schemeClr val="accent6">
                    <a:lumMod val="20000"/>
                    <a:lumOff val="80000"/>
                  </a:schemeClr>
                </a:solidFill>
              </a:rPr>
              <a:t>.</a:t>
            </a:r>
            <a:endParaRPr lang="el-GR" dirty="0">
              <a:solidFill>
                <a:schemeClr val="accent6">
                  <a:lumMod val="20000"/>
                  <a:lumOff val="80000"/>
                </a:schemeClr>
              </a:solidFill>
            </a:endParaRPr>
          </a:p>
        </p:txBody>
      </p:sp>
      <p:sp>
        <p:nvSpPr>
          <p:cNvPr id="4" name="3 - Θέση αριθμού διαφάνειας"/>
          <p:cNvSpPr>
            <a:spLocks noGrp="1"/>
          </p:cNvSpPr>
          <p:nvPr>
            <p:ph type="sldNum" sz="quarter" idx="12"/>
          </p:nvPr>
        </p:nvSpPr>
        <p:spPr/>
        <p:txBody>
          <a:bodyPr/>
          <a:lstStyle/>
          <a:p>
            <a:fld id="{6A1554FB-CBE9-4868-9C00-CCEB7B41BCC9}" type="slidenum">
              <a:rPr lang="el-GR" smtClean="0"/>
              <a:pPr/>
              <a:t>22</a:t>
            </a:fld>
            <a:endParaRPr lang="el-GR"/>
          </a:p>
        </p:txBody>
      </p:sp>
      <p:sp>
        <p:nvSpPr>
          <p:cNvPr id="5" name="4 - Θέση υποσέλιδου"/>
          <p:cNvSpPr>
            <a:spLocks noGrp="1"/>
          </p:cNvSpPr>
          <p:nvPr>
            <p:ph type="ftr" sz="quarter" idx="11"/>
          </p:nvPr>
        </p:nvSpPr>
        <p:spPr/>
        <p:txBody>
          <a:bodyPr/>
          <a:lstStyle/>
          <a:p>
            <a:r>
              <a:rPr lang="el-GR" smtClean="0"/>
              <a:t>Ο.Π</a:t>
            </a: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3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3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3000"/>
                                        <p:tgtEl>
                                          <p:spTgt spid="3">
                                            <p:txEl>
                                              <p:pRg st="0" end="0"/>
                                            </p:txEl>
                                          </p:spTgt>
                                        </p:tgtEl>
                                      </p:cBhvr>
                                    </p:animEffect>
                                  </p:childTnLst>
                                </p:cTn>
                              </p:par>
                            </p:childTnLst>
                          </p:cTn>
                        </p:par>
                        <p:par>
                          <p:cTn id="10" fill="hold">
                            <p:stCondLst>
                              <p:cond delay="4000"/>
                            </p:stCondLst>
                            <p:childTnLst>
                              <p:par>
                                <p:cTn id="11" presetID="53" presetClass="entr" presetSubtype="0" fill="hold" nodeType="afterEffect">
                                  <p:stCondLst>
                                    <p:cond delay="100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3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3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5" dur="3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users.sch.gr/ipap/Ellinikos%20Politismos/Yliko/OMHROS%20ODYSSEIA/Odysseia/Helen_Recognising_Telemachus,_Son_of_Odysseus,%20Jean-Jacques_Lagrenee.jpg"/>
          <p:cNvPicPr>
            <a:picLocks noChangeAspect="1" noChangeArrowheads="1"/>
          </p:cNvPicPr>
          <p:nvPr/>
        </p:nvPicPr>
        <p:blipFill>
          <a:blip r:embed="rId2" cstate="print">
            <a:lum bright="40000" contrast="-40000"/>
          </a:blip>
          <a:srcRect/>
          <a:stretch>
            <a:fillRect/>
          </a:stretch>
        </p:blipFill>
        <p:spPr bwMode="auto">
          <a:xfrm>
            <a:off x="0" y="0"/>
            <a:ext cx="8212712" cy="6858000"/>
          </a:xfrm>
          <a:prstGeom prst="rect">
            <a:avLst/>
          </a:prstGeom>
          <a:noFill/>
        </p:spPr>
      </p:pic>
      <p:sp>
        <p:nvSpPr>
          <p:cNvPr id="3" name="2 - Θέση περιεχομένου"/>
          <p:cNvSpPr>
            <a:spLocks noGrp="1"/>
          </p:cNvSpPr>
          <p:nvPr>
            <p:ph idx="1"/>
          </p:nvPr>
        </p:nvSpPr>
        <p:spPr>
          <a:xfrm>
            <a:off x="395536" y="476672"/>
            <a:ext cx="7560840" cy="5979064"/>
          </a:xfrm>
        </p:spPr>
        <p:txBody>
          <a:bodyPr>
            <a:normAutofit fontScale="92500" lnSpcReduction="10000"/>
          </a:bodyPr>
          <a:lstStyle/>
          <a:p>
            <a:r>
              <a:rPr lang="el-GR" sz="2800" b="1" dirty="0" smtClean="0">
                <a:solidFill>
                  <a:srgbClr val="002060"/>
                </a:solidFill>
              </a:rPr>
              <a:t>Άλλοι συγγραφείς, όπως και ο Όμηρος, παρουσιάζουν την Ελένη να ζει επί μακρόν στη Σπάρτη μετά την άλωση της Τροίας, ως σύζυγος του Μενέλαου. Στην </a:t>
            </a:r>
            <a:r>
              <a:rPr lang="el-GR" sz="2800" b="1" i="1" dirty="0" smtClean="0">
                <a:solidFill>
                  <a:srgbClr val="002060"/>
                </a:solidFill>
              </a:rPr>
              <a:t>Οδύσσεια, </a:t>
            </a:r>
            <a:r>
              <a:rPr lang="el-GR" sz="2800" b="1" dirty="0" smtClean="0">
                <a:solidFill>
                  <a:srgbClr val="002060"/>
                </a:solidFill>
              </a:rPr>
              <a:t>η Ελένη έχει ξαναπάρει τον τίτλο της βασίλισσας. Ως τέτοια την συναντά ο Τηλέμαχος, όταν κατά τον δέκατο χρόνο από την άλωση της Τροίας, φτάνει στη Σπάρτη για να μάθει νέα από τον πατέρα του τον Οδυσσέα.</a:t>
            </a:r>
          </a:p>
          <a:p>
            <a:r>
              <a:rPr lang="el-GR" sz="2800" b="1" dirty="0" smtClean="0">
                <a:solidFill>
                  <a:srgbClr val="002060"/>
                </a:solidFill>
              </a:rPr>
              <a:t> Όταν η Ελένη συνομιλεί με τον Τηλέμαχο, προσπαθεί να τον πείσει  για την πίστη της στους Έλληνες, εξηγώντας πως δεν πρόδωσε τον Οδυσσέα όταν μεταμφιεσμένος σε ζητιάνο μπήκε στην Τροία για να κατασκοπεύσει τους Τρώες.</a:t>
            </a:r>
          </a:p>
          <a:p>
            <a:endParaRPr lang="el-GR" dirty="0"/>
          </a:p>
        </p:txBody>
      </p:sp>
      <p:sp>
        <p:nvSpPr>
          <p:cNvPr id="5" name="4 - Θέση αριθμού διαφάνειας"/>
          <p:cNvSpPr>
            <a:spLocks noGrp="1"/>
          </p:cNvSpPr>
          <p:nvPr>
            <p:ph type="sldNum" sz="quarter" idx="12"/>
          </p:nvPr>
        </p:nvSpPr>
        <p:spPr/>
        <p:txBody>
          <a:bodyPr/>
          <a:lstStyle/>
          <a:p>
            <a:fld id="{6A1554FB-CBE9-4868-9C00-CCEB7B41BCC9}" type="slidenum">
              <a:rPr lang="el-GR" smtClean="0"/>
              <a:pPr/>
              <a:t>23</a:t>
            </a:fld>
            <a:endParaRPr lang="el-GR"/>
          </a:p>
        </p:txBody>
      </p:sp>
      <p:sp>
        <p:nvSpPr>
          <p:cNvPr id="6" name="5 - Θέση υποσέλιδου"/>
          <p:cNvSpPr>
            <a:spLocks noGrp="1"/>
          </p:cNvSpPr>
          <p:nvPr>
            <p:ph type="ftr" sz="quarter" idx="11"/>
          </p:nvPr>
        </p:nvSpPr>
        <p:spPr/>
        <p:txBody>
          <a:bodyPr/>
          <a:lstStyle/>
          <a:p>
            <a:r>
              <a:rPr lang="el-GR" smtClean="0"/>
              <a:t>Ο.Π</a:t>
            </a: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3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3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3000"/>
                                        <p:tgtEl>
                                          <p:spTgt spid="3">
                                            <p:txEl>
                                              <p:pRg st="0" end="0"/>
                                            </p:txEl>
                                          </p:spTgt>
                                        </p:tgtEl>
                                      </p:cBhvr>
                                    </p:animEffect>
                                  </p:childTnLst>
                                </p:cTn>
                              </p:par>
                            </p:childTnLst>
                          </p:cTn>
                        </p:par>
                        <p:par>
                          <p:cTn id="10" fill="hold">
                            <p:stCondLst>
                              <p:cond delay="3000"/>
                            </p:stCondLst>
                            <p:childTnLst>
                              <p:par>
                                <p:cTn id="11" presetID="53"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3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3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5" dur="3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users.sch.gr/ipap/Ellinikos%20Politismos/Yliko/OMHROS%20ODYSSEIA/Odysseia/Helen_Recognising_Telemachus,_Son_of_Odysseus,%20Jean-Jacques_Lagrenee.jpg"/>
          <p:cNvPicPr>
            <a:picLocks noChangeAspect="1" noChangeArrowheads="1"/>
          </p:cNvPicPr>
          <p:nvPr/>
        </p:nvPicPr>
        <p:blipFill>
          <a:blip r:embed="rId2" cstate="print">
            <a:lum bright="40000" contrast="-40000"/>
          </a:blip>
          <a:srcRect/>
          <a:stretch>
            <a:fillRect/>
          </a:stretch>
        </p:blipFill>
        <p:spPr bwMode="auto">
          <a:xfrm>
            <a:off x="0" y="0"/>
            <a:ext cx="8212712" cy="6858000"/>
          </a:xfrm>
          <a:prstGeom prst="rect">
            <a:avLst/>
          </a:prstGeom>
          <a:noFill/>
        </p:spPr>
      </p:pic>
      <p:sp>
        <p:nvSpPr>
          <p:cNvPr id="6" name="2 - Θέση περιεχομένου"/>
          <p:cNvSpPr>
            <a:spLocks noGrp="1"/>
          </p:cNvSpPr>
          <p:nvPr>
            <p:ph idx="1"/>
          </p:nvPr>
        </p:nvSpPr>
        <p:spPr>
          <a:xfrm>
            <a:off x="395536" y="764704"/>
            <a:ext cx="7560840" cy="5691032"/>
          </a:xfrm>
        </p:spPr>
        <p:txBody>
          <a:bodyPr>
            <a:normAutofit/>
          </a:bodyPr>
          <a:lstStyle/>
          <a:p>
            <a:pPr>
              <a:buNone/>
            </a:pPr>
            <a:r>
              <a:rPr lang="el-GR" b="1" dirty="0" smtClean="0">
                <a:solidFill>
                  <a:srgbClr val="360892"/>
                </a:solidFill>
              </a:rPr>
              <a:t>«Κι αφού πετσόκοψε Τρώες πολλούς με το μακρύ του κοφτερό σπαθί, </a:t>
            </a:r>
          </a:p>
          <a:p>
            <a:pPr>
              <a:buNone/>
            </a:pPr>
            <a:r>
              <a:rPr lang="el-GR" b="1" dirty="0" smtClean="0">
                <a:solidFill>
                  <a:srgbClr val="360892"/>
                </a:solidFill>
              </a:rPr>
              <a:t>Γύρισε στους </a:t>
            </a:r>
            <a:r>
              <a:rPr lang="el-GR" b="1" dirty="0" err="1" smtClean="0">
                <a:solidFill>
                  <a:srgbClr val="360892"/>
                </a:solidFill>
              </a:rPr>
              <a:t>Αργείους</a:t>
            </a:r>
            <a:r>
              <a:rPr lang="el-GR" b="1" dirty="0" smtClean="0">
                <a:solidFill>
                  <a:srgbClr val="360892"/>
                </a:solidFill>
              </a:rPr>
              <a:t> πίσω ξέροντας πια πολύ καλά τον τόπο.</a:t>
            </a:r>
          </a:p>
          <a:p>
            <a:pPr>
              <a:buNone/>
            </a:pPr>
            <a:r>
              <a:rPr lang="el-GR" b="1" dirty="0" smtClean="0">
                <a:solidFill>
                  <a:srgbClr val="360892"/>
                </a:solidFill>
              </a:rPr>
              <a:t>Τσίριξαν τότε οι άλλες </a:t>
            </a:r>
            <a:r>
              <a:rPr lang="el-GR" b="1" dirty="0" err="1" smtClean="0">
                <a:solidFill>
                  <a:srgbClr val="360892"/>
                </a:solidFill>
              </a:rPr>
              <a:t>Τρωαδίτισσες</a:t>
            </a:r>
            <a:r>
              <a:rPr lang="el-GR" b="1" dirty="0" smtClean="0">
                <a:solidFill>
                  <a:srgbClr val="360892"/>
                </a:solidFill>
              </a:rPr>
              <a:t>. Όμως εμένα γέμισε χαρά </a:t>
            </a:r>
          </a:p>
          <a:p>
            <a:pPr>
              <a:buNone/>
            </a:pPr>
            <a:r>
              <a:rPr lang="el-GR" b="1" dirty="0" smtClean="0">
                <a:solidFill>
                  <a:srgbClr val="360892"/>
                </a:solidFill>
              </a:rPr>
              <a:t>η καρδιά μου, γιατί είχα αλλάξει μέσα μου, ήθελα πια σπίτι μου να γυρίσω μετανοιωμένη για την τύφλα μου που μου τη φόρτωσε η Αφροδίτη»</a:t>
            </a:r>
          </a:p>
          <a:p>
            <a:pPr>
              <a:buNone/>
            </a:pPr>
            <a:endParaRPr lang="el-GR" b="1" dirty="0" smtClean="0">
              <a:solidFill>
                <a:srgbClr val="360892"/>
              </a:solidFill>
            </a:endParaRPr>
          </a:p>
          <a:p>
            <a:pPr algn="r">
              <a:buNone/>
            </a:pPr>
            <a:r>
              <a:rPr lang="el-GR" b="1" dirty="0" smtClean="0">
                <a:solidFill>
                  <a:srgbClr val="360892"/>
                </a:solidFill>
              </a:rPr>
              <a:t>Ομήρου Οδύσσεια, δ,284-289</a:t>
            </a:r>
            <a:endParaRPr lang="el-GR" b="1" dirty="0">
              <a:solidFill>
                <a:srgbClr val="360892"/>
              </a:solidFill>
            </a:endParaRPr>
          </a:p>
        </p:txBody>
      </p:sp>
      <p:sp>
        <p:nvSpPr>
          <p:cNvPr id="5" name="4 - Θέση αριθμού διαφάνειας"/>
          <p:cNvSpPr>
            <a:spLocks noGrp="1"/>
          </p:cNvSpPr>
          <p:nvPr>
            <p:ph type="sldNum" sz="quarter" idx="12"/>
          </p:nvPr>
        </p:nvSpPr>
        <p:spPr/>
        <p:txBody>
          <a:bodyPr/>
          <a:lstStyle/>
          <a:p>
            <a:fld id="{6A1554FB-CBE9-4868-9C00-CCEB7B41BCC9}" type="slidenum">
              <a:rPr lang="el-GR" smtClean="0"/>
              <a:pPr/>
              <a:t>24</a:t>
            </a:fld>
            <a:endParaRPr lang="el-GR"/>
          </a:p>
        </p:txBody>
      </p:sp>
      <p:sp>
        <p:nvSpPr>
          <p:cNvPr id="7" name="6 - Θέση υποσέλιδου"/>
          <p:cNvSpPr>
            <a:spLocks noGrp="1"/>
          </p:cNvSpPr>
          <p:nvPr>
            <p:ph type="ftr" sz="quarter" idx="11"/>
          </p:nvPr>
        </p:nvSpPr>
        <p:spPr/>
        <p:txBody>
          <a:bodyPr/>
          <a:lstStyle/>
          <a:p>
            <a:r>
              <a:rPr lang="el-GR" smtClean="0"/>
              <a:t>Ο.Π</a:t>
            </a: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3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30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3000"/>
                                        <p:tgtEl>
                                          <p:spTgt spid="6">
                                            <p:txEl>
                                              <p:pRg st="0" end="0"/>
                                            </p:txEl>
                                          </p:spTgt>
                                        </p:tgtEl>
                                      </p:cBhvr>
                                    </p:animEffect>
                                  </p:childTnLst>
                                </p:cTn>
                              </p:par>
                            </p:childTnLst>
                          </p:cTn>
                        </p:par>
                        <p:par>
                          <p:cTn id="10" fill="hold">
                            <p:stCondLst>
                              <p:cond delay="3000"/>
                            </p:stCondLst>
                            <p:childTnLst>
                              <p:par>
                                <p:cTn id="11" presetID="53" presetClass="entr" presetSubtype="0" fill="hold" grpId="0" nodeType="after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p:cTn id="13" dur="3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4" dur="30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15" dur="3000"/>
                                        <p:tgtEl>
                                          <p:spTgt spid="6">
                                            <p:txEl>
                                              <p:pRg st="1" end="1"/>
                                            </p:txEl>
                                          </p:spTgt>
                                        </p:tgtEl>
                                      </p:cBhvr>
                                    </p:animEffect>
                                  </p:childTnLst>
                                </p:cTn>
                              </p:par>
                            </p:childTnLst>
                          </p:cTn>
                        </p:par>
                        <p:par>
                          <p:cTn id="16" fill="hold">
                            <p:stCondLst>
                              <p:cond delay="6000"/>
                            </p:stCondLst>
                            <p:childTnLst>
                              <p:par>
                                <p:cTn id="17" presetID="53" presetClass="entr" presetSubtype="0" fill="hold" grpId="0" nodeType="after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p:cTn id="19" dur="3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0" dur="30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21" dur="3000"/>
                                        <p:tgtEl>
                                          <p:spTgt spid="6">
                                            <p:txEl>
                                              <p:pRg st="2" end="2"/>
                                            </p:txEl>
                                          </p:spTgt>
                                        </p:tgtEl>
                                      </p:cBhvr>
                                    </p:animEffect>
                                  </p:childTnLst>
                                </p:cTn>
                              </p:par>
                            </p:childTnLst>
                          </p:cTn>
                        </p:par>
                        <p:par>
                          <p:cTn id="22" fill="hold">
                            <p:stCondLst>
                              <p:cond delay="9000"/>
                            </p:stCondLst>
                            <p:childTnLst>
                              <p:par>
                                <p:cTn id="23" presetID="53" presetClass="entr" presetSubtype="0" fill="hold" grpId="0" nodeType="after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p:cTn id="25" dur="3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26" dur="30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27" dur="3000"/>
                                        <p:tgtEl>
                                          <p:spTgt spid="6">
                                            <p:txEl>
                                              <p:pRg st="3" end="3"/>
                                            </p:txEl>
                                          </p:spTgt>
                                        </p:tgtEl>
                                      </p:cBhvr>
                                    </p:animEffect>
                                  </p:childTnLst>
                                </p:cTn>
                              </p:par>
                            </p:childTnLst>
                          </p:cTn>
                        </p:par>
                        <p:par>
                          <p:cTn id="28" fill="hold">
                            <p:stCondLst>
                              <p:cond delay="12000"/>
                            </p:stCondLst>
                            <p:childTnLst>
                              <p:par>
                                <p:cTn id="29" presetID="53" presetClass="entr" presetSubtype="0" fill="hold" grpId="0" nodeType="after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 calcmode="lin" valueType="num">
                                      <p:cBhvr>
                                        <p:cTn id="31" dur="3000" fill="hold"/>
                                        <p:tgtEl>
                                          <p:spTgt spid="6">
                                            <p:txEl>
                                              <p:pRg st="5" end="5"/>
                                            </p:txEl>
                                          </p:spTgt>
                                        </p:tgtEl>
                                        <p:attrNameLst>
                                          <p:attrName>ppt_w</p:attrName>
                                        </p:attrNameLst>
                                      </p:cBhvr>
                                      <p:tavLst>
                                        <p:tav tm="0">
                                          <p:val>
                                            <p:fltVal val="0"/>
                                          </p:val>
                                        </p:tav>
                                        <p:tav tm="100000">
                                          <p:val>
                                            <p:strVal val="#ppt_w"/>
                                          </p:val>
                                        </p:tav>
                                      </p:tavLst>
                                    </p:anim>
                                    <p:anim calcmode="lin" valueType="num">
                                      <p:cBhvr>
                                        <p:cTn id="32" dur="3000" fill="hold"/>
                                        <p:tgtEl>
                                          <p:spTgt spid="6">
                                            <p:txEl>
                                              <p:pRg st="5" end="5"/>
                                            </p:txEl>
                                          </p:spTgt>
                                        </p:tgtEl>
                                        <p:attrNameLst>
                                          <p:attrName>ppt_h</p:attrName>
                                        </p:attrNameLst>
                                      </p:cBhvr>
                                      <p:tavLst>
                                        <p:tav tm="0">
                                          <p:val>
                                            <p:fltVal val="0"/>
                                          </p:val>
                                        </p:tav>
                                        <p:tav tm="100000">
                                          <p:val>
                                            <p:strVal val="#ppt_h"/>
                                          </p:val>
                                        </p:tav>
                                      </p:tavLst>
                                    </p:anim>
                                    <p:animEffect transition="in" filter="fade">
                                      <p:cBhvr>
                                        <p:cTn id="33" dur="3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users.sch.gr/ipap/Ellinikos%20Politismos/Yliko/OMHROS%20ODYSSEIA/Odysseia/Helen_Recognising_Telemachus,_Son_of_Odysseus,%20Jean-Jacques_Lagrenee.jpg"/>
          <p:cNvPicPr>
            <a:picLocks noChangeAspect="1" noChangeArrowheads="1"/>
          </p:cNvPicPr>
          <p:nvPr/>
        </p:nvPicPr>
        <p:blipFill>
          <a:blip r:embed="rId2" cstate="print">
            <a:lum bright="40000" contrast="-40000"/>
          </a:blip>
          <a:srcRect/>
          <a:stretch>
            <a:fillRect/>
          </a:stretch>
        </p:blipFill>
        <p:spPr bwMode="auto">
          <a:xfrm>
            <a:off x="0" y="0"/>
            <a:ext cx="8212712" cy="6858000"/>
          </a:xfrm>
          <a:prstGeom prst="rect">
            <a:avLst/>
          </a:prstGeom>
          <a:noFill/>
        </p:spPr>
      </p:pic>
      <p:sp>
        <p:nvSpPr>
          <p:cNvPr id="3" name="2 - Θέση περιεχομένου"/>
          <p:cNvSpPr>
            <a:spLocks noGrp="1"/>
          </p:cNvSpPr>
          <p:nvPr>
            <p:ph idx="1"/>
          </p:nvPr>
        </p:nvSpPr>
        <p:spPr>
          <a:xfrm>
            <a:off x="611560" y="1052736"/>
            <a:ext cx="7084640" cy="5403000"/>
          </a:xfrm>
        </p:spPr>
        <p:txBody>
          <a:bodyPr>
            <a:normAutofit/>
          </a:bodyPr>
          <a:lstStyle/>
          <a:p>
            <a:r>
              <a:rPr lang="el-GR" b="1" dirty="0" smtClean="0">
                <a:solidFill>
                  <a:srgbClr val="360892"/>
                </a:solidFill>
              </a:rPr>
              <a:t>Όμως στην ιστορία που αναφέρει ο Μενέλαος για να τιμήσει κι αυτός τη μνήμη του Οδυσσέα η ηρωίδα βρισκόταν και πάλι με το μέρος των Τρώων.</a:t>
            </a:r>
          </a:p>
          <a:p>
            <a:r>
              <a:rPr lang="el-GR" b="1" dirty="0" smtClean="0">
                <a:solidFill>
                  <a:srgbClr val="360892"/>
                </a:solidFill>
              </a:rPr>
              <a:t> Συνοδευόμενη από τον καινούργιο της άντρα, το </a:t>
            </a:r>
            <a:r>
              <a:rPr lang="el-GR" b="1" dirty="0" err="1" smtClean="0">
                <a:solidFill>
                  <a:srgbClr val="360892"/>
                </a:solidFill>
              </a:rPr>
              <a:t>Διήφοβο</a:t>
            </a:r>
            <a:r>
              <a:rPr lang="el-GR" b="1" dirty="0" smtClean="0">
                <a:solidFill>
                  <a:srgbClr val="360892"/>
                </a:solidFill>
              </a:rPr>
              <a:t>, καλεί έναν </a:t>
            </a:r>
            <a:r>
              <a:rPr lang="el-GR" b="1" dirty="0" err="1" smtClean="0">
                <a:solidFill>
                  <a:srgbClr val="360892"/>
                </a:solidFill>
              </a:rPr>
              <a:t>έναν</a:t>
            </a:r>
            <a:r>
              <a:rPr lang="el-GR" b="1" dirty="0" smtClean="0">
                <a:solidFill>
                  <a:srgbClr val="360892"/>
                </a:solidFill>
              </a:rPr>
              <a:t> τους Έλληνες ήρωες που κρύβονταν στην κοιλιά του Δούρειου Ίππου με τη φωνή της γυναίκας καθενός. Εκείνοι ξεγελιούνται και θέλουν ν’ απαντήσουν αλλά τους συγκρατεί ο Οδυσσέας, ο μόνος που κατάλαβε το δόλο της Ελένης.</a:t>
            </a:r>
          </a:p>
        </p:txBody>
      </p:sp>
      <p:sp>
        <p:nvSpPr>
          <p:cNvPr id="5" name="4 - Θέση αριθμού διαφάνειας"/>
          <p:cNvSpPr>
            <a:spLocks noGrp="1"/>
          </p:cNvSpPr>
          <p:nvPr>
            <p:ph type="sldNum" sz="quarter" idx="12"/>
          </p:nvPr>
        </p:nvSpPr>
        <p:spPr/>
        <p:txBody>
          <a:bodyPr/>
          <a:lstStyle/>
          <a:p>
            <a:fld id="{6A1554FB-CBE9-4868-9C00-CCEB7B41BCC9}" type="slidenum">
              <a:rPr lang="el-GR" smtClean="0"/>
              <a:pPr/>
              <a:t>25</a:t>
            </a:fld>
            <a:endParaRPr lang="el-GR"/>
          </a:p>
        </p:txBody>
      </p:sp>
      <p:sp>
        <p:nvSpPr>
          <p:cNvPr id="6" name="5 - Θέση υποσέλιδου"/>
          <p:cNvSpPr>
            <a:spLocks noGrp="1"/>
          </p:cNvSpPr>
          <p:nvPr>
            <p:ph type="ftr" sz="quarter" idx="11"/>
          </p:nvPr>
        </p:nvSpPr>
        <p:spPr/>
        <p:txBody>
          <a:bodyPr/>
          <a:lstStyle/>
          <a:p>
            <a:r>
              <a:rPr lang="el-GR" smtClean="0"/>
              <a:t>Ο.Π</a:t>
            </a: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3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3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3000"/>
                                        <p:tgtEl>
                                          <p:spTgt spid="3">
                                            <p:txEl>
                                              <p:pRg st="0" end="0"/>
                                            </p:txEl>
                                          </p:spTgt>
                                        </p:tgtEl>
                                      </p:cBhvr>
                                    </p:animEffect>
                                  </p:childTnLst>
                                </p:cTn>
                              </p:par>
                            </p:childTnLst>
                          </p:cTn>
                        </p:par>
                        <p:par>
                          <p:cTn id="10" fill="hold">
                            <p:stCondLst>
                              <p:cond delay="3000"/>
                            </p:stCondLst>
                            <p:childTnLst>
                              <p:par>
                                <p:cTn id="11" presetID="53"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3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3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5" dur="3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users.sch.gr/ipap/Ellinikos%20Politismos/Yliko/OMHROS%20ODYSSEIA/Odysseia/Helen_Recognising_Telemachus,_Son_of_Odysseus,%20Jean-Jacques_Lagrenee.jpg"/>
          <p:cNvPicPr>
            <a:picLocks noChangeAspect="1" noChangeArrowheads="1"/>
          </p:cNvPicPr>
          <p:nvPr/>
        </p:nvPicPr>
        <p:blipFill>
          <a:blip r:embed="rId2" cstate="print"/>
          <a:srcRect/>
          <a:stretch>
            <a:fillRect/>
          </a:stretch>
        </p:blipFill>
        <p:spPr bwMode="auto">
          <a:xfrm>
            <a:off x="0" y="0"/>
            <a:ext cx="8212712" cy="6858000"/>
          </a:xfrm>
          <a:prstGeom prst="rect">
            <a:avLst/>
          </a:prstGeom>
          <a:noFill/>
        </p:spPr>
      </p:pic>
      <p:sp>
        <p:nvSpPr>
          <p:cNvPr id="2" name="1 - Τίτλος"/>
          <p:cNvSpPr>
            <a:spLocks noGrp="1"/>
          </p:cNvSpPr>
          <p:nvPr>
            <p:ph type="title"/>
          </p:nvPr>
        </p:nvSpPr>
        <p:spPr>
          <a:xfrm>
            <a:off x="251520" y="320040"/>
            <a:ext cx="7632848" cy="876712"/>
          </a:xfrm>
        </p:spPr>
        <p:txBody>
          <a:bodyPr>
            <a:normAutofit/>
          </a:bodyPr>
          <a:lstStyle/>
          <a:p>
            <a:r>
              <a:rPr lang="el-GR" sz="3200" dirty="0" smtClean="0">
                <a:effectLst>
                  <a:glow rad="139700">
                    <a:schemeClr val="accent3">
                      <a:satMod val="175000"/>
                      <a:alpha val="40000"/>
                    </a:schemeClr>
                  </a:glow>
                </a:effectLst>
              </a:rPr>
              <a:t>Η </a:t>
            </a:r>
            <a:r>
              <a:rPr lang="el-GR" sz="3200" dirty="0" err="1" smtClean="0">
                <a:effectLst>
                  <a:glow rad="139700">
                    <a:schemeClr val="accent3">
                      <a:satMod val="175000"/>
                      <a:alpha val="40000"/>
                    </a:schemeClr>
                  </a:glow>
                </a:effectLst>
              </a:rPr>
              <a:t>ελενη</a:t>
            </a:r>
            <a:r>
              <a:rPr lang="el-GR" sz="3200" dirty="0" smtClean="0">
                <a:effectLst>
                  <a:glow rad="139700">
                    <a:schemeClr val="accent3">
                      <a:satMod val="175000"/>
                      <a:alpha val="40000"/>
                    </a:schemeClr>
                  </a:glow>
                </a:effectLst>
              </a:rPr>
              <a:t> </a:t>
            </a:r>
            <a:r>
              <a:rPr lang="el-GR" sz="3200" dirty="0" err="1" smtClean="0">
                <a:effectLst>
                  <a:glow rad="139700">
                    <a:schemeClr val="accent3">
                      <a:satMod val="175000"/>
                      <a:alpha val="40000"/>
                    </a:schemeClr>
                  </a:glow>
                </a:effectLst>
              </a:rPr>
              <a:t>αναγνωριζει</a:t>
            </a:r>
            <a:r>
              <a:rPr lang="el-GR" sz="3200" dirty="0" smtClean="0">
                <a:effectLst>
                  <a:glow rad="139700">
                    <a:schemeClr val="accent3">
                      <a:satMod val="175000"/>
                      <a:alpha val="40000"/>
                    </a:schemeClr>
                  </a:glow>
                </a:effectLst>
              </a:rPr>
              <a:t> τον </a:t>
            </a:r>
            <a:r>
              <a:rPr lang="el-GR" sz="3200" dirty="0" err="1" smtClean="0">
                <a:effectLst>
                  <a:glow rad="139700">
                    <a:schemeClr val="accent3">
                      <a:satMod val="175000"/>
                      <a:alpha val="40000"/>
                    </a:schemeClr>
                  </a:glow>
                </a:effectLst>
              </a:rPr>
              <a:t>τηλεμαχο</a:t>
            </a:r>
            <a:endParaRPr lang="el-GR" sz="3200" dirty="0">
              <a:effectLst>
                <a:glow rad="139700">
                  <a:schemeClr val="accent3">
                    <a:satMod val="175000"/>
                    <a:alpha val="40000"/>
                  </a:schemeClr>
                </a:glow>
              </a:effectLst>
            </a:endParaRPr>
          </a:p>
        </p:txBody>
      </p:sp>
      <p:sp>
        <p:nvSpPr>
          <p:cNvPr id="4" name="3 - TextBox"/>
          <p:cNvSpPr txBox="1"/>
          <p:nvPr/>
        </p:nvSpPr>
        <p:spPr>
          <a:xfrm>
            <a:off x="4572000" y="6165304"/>
            <a:ext cx="3384376" cy="400110"/>
          </a:xfrm>
          <a:prstGeom prst="rect">
            <a:avLst/>
          </a:prstGeom>
          <a:noFill/>
        </p:spPr>
        <p:txBody>
          <a:bodyPr wrap="square" rtlCol="0">
            <a:spAutoFit/>
          </a:bodyPr>
          <a:lstStyle/>
          <a:p>
            <a:r>
              <a:rPr lang="en-US" sz="2000" dirty="0" smtClean="0">
                <a:solidFill>
                  <a:schemeClr val="accent6">
                    <a:lumMod val="60000"/>
                    <a:lumOff val="40000"/>
                  </a:schemeClr>
                </a:solidFill>
              </a:rPr>
              <a:t>JEAN –JACQUES LAGRENEE</a:t>
            </a:r>
            <a:endParaRPr lang="el-GR" sz="2000" dirty="0">
              <a:solidFill>
                <a:schemeClr val="accent6">
                  <a:lumMod val="60000"/>
                  <a:lumOff val="40000"/>
                </a:schemeClr>
              </a:solidFill>
            </a:endParaRPr>
          </a:p>
        </p:txBody>
      </p:sp>
      <p:sp>
        <p:nvSpPr>
          <p:cNvPr id="5" name="4 - Θέση αριθμού διαφάνειας"/>
          <p:cNvSpPr>
            <a:spLocks noGrp="1"/>
          </p:cNvSpPr>
          <p:nvPr>
            <p:ph type="sldNum" sz="quarter" idx="12"/>
          </p:nvPr>
        </p:nvSpPr>
        <p:spPr/>
        <p:txBody>
          <a:bodyPr/>
          <a:lstStyle/>
          <a:p>
            <a:fld id="{6A1554FB-CBE9-4868-9C00-CCEB7B41BCC9}" type="slidenum">
              <a:rPr lang="el-GR" smtClean="0"/>
              <a:pPr/>
              <a:t>26</a:t>
            </a:fld>
            <a:endParaRPr lang="el-GR"/>
          </a:p>
        </p:txBody>
      </p:sp>
      <p:sp>
        <p:nvSpPr>
          <p:cNvPr id="6" name="5 - Θέση υποσέλιδου"/>
          <p:cNvSpPr>
            <a:spLocks noGrp="1"/>
          </p:cNvSpPr>
          <p:nvPr>
            <p:ph type="ftr" sz="quarter" idx="11"/>
          </p:nvPr>
        </p:nvSpPr>
        <p:spPr/>
        <p:txBody>
          <a:bodyPr/>
          <a:lstStyle/>
          <a:p>
            <a:r>
              <a:rPr lang="el-GR" smtClean="0"/>
              <a:t>Ο.Π</a:t>
            </a: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ile:Guido Reni 018.jpg"/>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0" y="0"/>
            <a:ext cx="8172400" cy="6876954"/>
          </a:xfrm>
          <a:prstGeom prst="rect">
            <a:avLst/>
          </a:prstGeom>
          <a:noFill/>
        </p:spPr>
      </p:pic>
      <p:sp>
        <p:nvSpPr>
          <p:cNvPr id="2" name="1 - Τίτλος"/>
          <p:cNvSpPr>
            <a:spLocks noGrp="1"/>
          </p:cNvSpPr>
          <p:nvPr>
            <p:ph type="title"/>
          </p:nvPr>
        </p:nvSpPr>
        <p:spPr>
          <a:xfrm>
            <a:off x="467544" y="332656"/>
            <a:ext cx="7239000" cy="842352"/>
          </a:xfrm>
        </p:spPr>
        <p:txBody>
          <a:bodyPr/>
          <a:lstStyle/>
          <a:p>
            <a:r>
              <a:rPr lang="el-GR" dirty="0" smtClean="0"/>
              <a:t>Η </a:t>
            </a:r>
            <a:r>
              <a:rPr lang="el-GR" dirty="0" err="1" smtClean="0"/>
              <a:t>ελενη</a:t>
            </a:r>
            <a:r>
              <a:rPr lang="el-GR" dirty="0" smtClean="0"/>
              <a:t> στη </a:t>
            </a:r>
            <a:r>
              <a:rPr lang="el-GR" dirty="0" err="1" smtClean="0"/>
              <a:t>λυρικη</a:t>
            </a:r>
            <a:r>
              <a:rPr lang="el-GR" dirty="0" smtClean="0"/>
              <a:t> </a:t>
            </a:r>
            <a:r>
              <a:rPr lang="el-GR" dirty="0" err="1" smtClean="0"/>
              <a:t>ποιηση</a:t>
            </a:r>
            <a:endParaRPr lang="el-GR" dirty="0"/>
          </a:p>
        </p:txBody>
      </p:sp>
      <p:sp>
        <p:nvSpPr>
          <p:cNvPr id="3" name="2 - Θέση περιεχομένου"/>
          <p:cNvSpPr>
            <a:spLocks noGrp="1"/>
          </p:cNvSpPr>
          <p:nvPr>
            <p:ph idx="1"/>
          </p:nvPr>
        </p:nvSpPr>
        <p:spPr/>
        <p:txBody>
          <a:bodyPr>
            <a:normAutofit lnSpcReduction="10000"/>
          </a:bodyPr>
          <a:lstStyle/>
          <a:p>
            <a:r>
              <a:rPr lang="el-GR" b="1" dirty="0" smtClean="0">
                <a:solidFill>
                  <a:srgbClr val="360892"/>
                </a:solidFill>
              </a:rPr>
              <a:t>Ο Αλκαίος, ένας Λυρικός ποιητής από τη Μυτιλήνη, δε φαίνεται να συμπαθεί ιδιαίτερα την Ελένη. Σε ένα από τα ποιήματά του τη θεωρεί απόλυτα υπεύθυνη για την καταστροφή της Τροίας, </a:t>
            </a:r>
            <a:endParaRPr lang="en-US" b="1" dirty="0" smtClean="0">
              <a:solidFill>
                <a:srgbClr val="360892"/>
              </a:solidFill>
            </a:endParaRPr>
          </a:p>
          <a:p>
            <a:r>
              <a:rPr lang="el-GR" b="1" dirty="0" smtClean="0">
                <a:solidFill>
                  <a:srgbClr val="360892"/>
                </a:solidFill>
              </a:rPr>
              <a:t>«....και αναστάτωσε την καρδιά της Αργίτισσας Ελένης, τρελή από έρωτα για τον </a:t>
            </a:r>
            <a:r>
              <a:rPr lang="el-GR" b="1" dirty="0" err="1" smtClean="0">
                <a:solidFill>
                  <a:srgbClr val="360892"/>
                </a:solidFill>
              </a:rPr>
              <a:t>Τρώο</a:t>
            </a:r>
            <a:r>
              <a:rPr lang="el-GR" b="1" dirty="0" smtClean="0">
                <a:solidFill>
                  <a:srgbClr val="360892"/>
                </a:solidFill>
              </a:rPr>
              <a:t> άνδρα, τον προδότη επισκέπτη, τον ακολούθησε με πλοίο στην θάλασσα, αφήνοντας την εστία της, το παιδί της και το σύζυγο... Η Τροία κατακτήθηκε εξαιτίας αυτής της γυναίκας». </a:t>
            </a:r>
            <a:endParaRPr lang="el-GR" b="1" dirty="0">
              <a:solidFill>
                <a:srgbClr val="360892"/>
              </a:solidFill>
            </a:endParaRPr>
          </a:p>
        </p:txBody>
      </p:sp>
      <p:sp>
        <p:nvSpPr>
          <p:cNvPr id="5" name="4 - Θέση αριθμού διαφάνειας"/>
          <p:cNvSpPr>
            <a:spLocks noGrp="1"/>
          </p:cNvSpPr>
          <p:nvPr>
            <p:ph type="sldNum" sz="quarter" idx="12"/>
          </p:nvPr>
        </p:nvSpPr>
        <p:spPr/>
        <p:txBody>
          <a:bodyPr/>
          <a:lstStyle/>
          <a:p>
            <a:fld id="{6A1554FB-CBE9-4868-9C00-CCEB7B41BCC9}" type="slidenum">
              <a:rPr lang="el-GR" smtClean="0"/>
              <a:pPr/>
              <a:t>27</a:t>
            </a:fld>
            <a:endParaRPr lang="el-GR"/>
          </a:p>
        </p:txBody>
      </p:sp>
      <p:sp>
        <p:nvSpPr>
          <p:cNvPr id="6" name="5 - Θέση υποσέλιδου"/>
          <p:cNvSpPr>
            <a:spLocks noGrp="1"/>
          </p:cNvSpPr>
          <p:nvPr>
            <p:ph type="ftr" sz="quarter" idx="11"/>
          </p:nvPr>
        </p:nvSpPr>
        <p:spPr/>
        <p:txBody>
          <a:bodyPr/>
          <a:lstStyle/>
          <a:p>
            <a:r>
              <a:rPr lang="el-GR" smtClean="0"/>
              <a:t>Ο.Π</a:t>
            </a: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fltVal val="0"/>
                                          </p:val>
                                        </p:tav>
                                        <p:tav tm="100000">
                                          <p:val>
                                            <p:strVal val="#ppt_w"/>
                                          </p:val>
                                        </p:tav>
                                      </p:tavLst>
                                    </p:anim>
                                    <p:anim calcmode="lin" valueType="num">
                                      <p:cBhvr>
                                        <p:cTn id="8" dur="3000" fill="hold"/>
                                        <p:tgtEl>
                                          <p:spTgt spid="2"/>
                                        </p:tgtEl>
                                        <p:attrNameLst>
                                          <p:attrName>ppt_h</p:attrName>
                                        </p:attrNameLst>
                                      </p:cBhvr>
                                      <p:tavLst>
                                        <p:tav tm="0">
                                          <p:val>
                                            <p:fltVal val="0"/>
                                          </p:val>
                                        </p:tav>
                                        <p:tav tm="100000">
                                          <p:val>
                                            <p:strVal val="#ppt_h"/>
                                          </p:val>
                                        </p:tav>
                                      </p:tavLst>
                                    </p:anim>
                                    <p:animEffect transition="in" filter="fade">
                                      <p:cBhvr>
                                        <p:cTn id="9" dur="3000"/>
                                        <p:tgtEl>
                                          <p:spTgt spid="2"/>
                                        </p:tgtEl>
                                      </p:cBhvr>
                                    </p:animEffect>
                                  </p:childTnLst>
                                </p:cTn>
                              </p:par>
                            </p:childTnLst>
                          </p:cTn>
                        </p:par>
                        <p:par>
                          <p:cTn id="10" fill="hold">
                            <p:stCondLst>
                              <p:cond delay="3000"/>
                            </p:stCondLst>
                            <p:childTnLst>
                              <p:par>
                                <p:cTn id="11" presetID="53" presetClass="entr" presetSubtype="0" fill="hold" nodeType="afterEffect">
                                  <p:stCondLst>
                                    <p:cond delay="200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3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3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3000"/>
                                        <p:tgtEl>
                                          <p:spTgt spid="3">
                                            <p:txEl>
                                              <p:pRg st="0" end="0"/>
                                            </p:txEl>
                                          </p:spTgt>
                                        </p:tgtEl>
                                      </p:cBhvr>
                                    </p:animEffect>
                                  </p:childTnLst>
                                </p:cTn>
                              </p:par>
                            </p:childTnLst>
                          </p:cTn>
                        </p:par>
                        <p:par>
                          <p:cTn id="16" fill="hold">
                            <p:stCondLst>
                              <p:cond delay="8000"/>
                            </p:stCondLst>
                            <p:childTnLst>
                              <p:par>
                                <p:cTn id="17" presetID="53" presetClass="entr" presetSubtype="0" fill="hold" nodeType="afterEffect">
                                  <p:stCondLst>
                                    <p:cond delay="200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3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3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3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ile:Guido Reni 018.jpg"/>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0" y="0"/>
            <a:ext cx="8172400" cy="6876954"/>
          </a:xfrm>
          <a:prstGeom prst="rect">
            <a:avLst/>
          </a:prstGeom>
          <a:noFill/>
        </p:spPr>
      </p:pic>
      <p:sp>
        <p:nvSpPr>
          <p:cNvPr id="3" name="2 - Θέση περιεχομένου"/>
          <p:cNvSpPr>
            <a:spLocks noGrp="1"/>
          </p:cNvSpPr>
          <p:nvPr>
            <p:ph idx="1"/>
          </p:nvPr>
        </p:nvSpPr>
        <p:spPr>
          <a:xfrm>
            <a:off x="467544" y="404664"/>
            <a:ext cx="7228656" cy="6051072"/>
          </a:xfrm>
        </p:spPr>
        <p:txBody>
          <a:bodyPr>
            <a:normAutofit fontScale="92500" lnSpcReduction="20000"/>
          </a:bodyPr>
          <a:lstStyle/>
          <a:p>
            <a:r>
              <a:rPr lang="el-GR" b="1" dirty="0" smtClean="0">
                <a:solidFill>
                  <a:srgbClr val="360892"/>
                </a:solidFill>
              </a:rPr>
              <a:t>Ο Στησίχορος, ένας λυρικός ποιητής από τη Σικελία, τροποποίησε την άποψή  του για την Ελένη στα ποιήματά του. Στα πρώτα του ποιήματα ο ποιητής περιγράφει μια αναίσχυντη Ελένη. Σύμφωνα όμως με το Σωκράτη, ο Στησίχορος τυφλώθηκε από την Ελένη, που λατρευόταν ως Θεά από τους Σπαρτιάτες. </a:t>
            </a:r>
          </a:p>
          <a:p>
            <a:r>
              <a:rPr lang="el-GR" b="1" dirty="0" smtClean="0">
                <a:solidFill>
                  <a:srgbClr val="360892"/>
                </a:solidFill>
              </a:rPr>
              <a:t>Τότε αναθεώρησε την άποψή του και συνέθεσε την παλινωδία, που αποκατέστησε την αξιοπρέπεια της Ελένης και την αποκατέστησε στο Πάνθεον των θεών. Έτσι λοιπόν ο ποιητής αμφισβητεί την άποψη του Ομήρου και θεωρεί ότι η Ελένη, ουδέποτε πήγε στην Τροία, αλλά έμεινε στην Αίγυπτο. Στην Τροία ο Πάρις πήρε ένα «είδωλο» της Ελένης.</a:t>
            </a:r>
            <a:endParaRPr lang="el-GR" b="1" dirty="0">
              <a:solidFill>
                <a:srgbClr val="360892"/>
              </a:solidFill>
            </a:endParaRPr>
          </a:p>
        </p:txBody>
      </p:sp>
      <p:sp>
        <p:nvSpPr>
          <p:cNvPr id="5" name="4 - Θέση αριθμού διαφάνειας"/>
          <p:cNvSpPr>
            <a:spLocks noGrp="1"/>
          </p:cNvSpPr>
          <p:nvPr>
            <p:ph type="sldNum" sz="quarter" idx="12"/>
          </p:nvPr>
        </p:nvSpPr>
        <p:spPr/>
        <p:txBody>
          <a:bodyPr/>
          <a:lstStyle/>
          <a:p>
            <a:fld id="{6A1554FB-CBE9-4868-9C00-CCEB7B41BCC9}" type="slidenum">
              <a:rPr lang="el-GR" smtClean="0"/>
              <a:pPr/>
              <a:t>28</a:t>
            </a:fld>
            <a:endParaRPr lang="el-GR"/>
          </a:p>
        </p:txBody>
      </p:sp>
      <p:sp>
        <p:nvSpPr>
          <p:cNvPr id="6" name="5 - Θέση υποσέλιδου"/>
          <p:cNvSpPr>
            <a:spLocks noGrp="1"/>
          </p:cNvSpPr>
          <p:nvPr>
            <p:ph type="ftr" sz="quarter" idx="11"/>
          </p:nvPr>
        </p:nvSpPr>
        <p:spPr/>
        <p:txBody>
          <a:bodyPr/>
          <a:lstStyle/>
          <a:p>
            <a:r>
              <a:rPr lang="el-GR" smtClean="0"/>
              <a:t>Ο.Π</a:t>
            </a: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3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3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3000"/>
                                        <p:tgtEl>
                                          <p:spTgt spid="3">
                                            <p:txEl>
                                              <p:pRg st="0" end="0"/>
                                            </p:txEl>
                                          </p:spTgt>
                                        </p:tgtEl>
                                      </p:cBhvr>
                                    </p:animEffect>
                                  </p:childTnLst>
                                </p:cTn>
                              </p:par>
                            </p:childTnLst>
                          </p:cTn>
                        </p:par>
                        <p:par>
                          <p:cTn id="10" fill="hold">
                            <p:stCondLst>
                              <p:cond delay="3000"/>
                            </p:stCondLst>
                            <p:childTnLst>
                              <p:par>
                                <p:cTn id="11" presetID="53" presetClass="entr" presetSubtype="0" fill="hold" nodeType="afterEffect">
                                  <p:stCondLst>
                                    <p:cond delay="100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3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3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5" dur="3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sers.sch.gr/ipap/Ellinikos%20Politismos/Yliko/OMHROS%20ODYSSEIA/Odysseia/KAUFMAN,Angelica%20Venus-%20Helen-Paris,1790.jpg"/>
          <p:cNvPicPr>
            <a:picLocks noChangeAspect="1" noChangeArrowheads="1"/>
          </p:cNvPicPr>
          <p:nvPr/>
        </p:nvPicPr>
        <p:blipFill>
          <a:blip r:embed="rId2" cstate="print"/>
          <a:srcRect/>
          <a:stretch>
            <a:fillRect/>
          </a:stretch>
        </p:blipFill>
        <p:spPr bwMode="auto">
          <a:xfrm>
            <a:off x="0" y="0"/>
            <a:ext cx="8269851" cy="6858000"/>
          </a:xfrm>
          <a:prstGeom prst="rect">
            <a:avLst/>
          </a:prstGeom>
          <a:noFill/>
        </p:spPr>
      </p:pic>
      <p:sp>
        <p:nvSpPr>
          <p:cNvPr id="2" name="1 - Τίτλος"/>
          <p:cNvSpPr>
            <a:spLocks noGrp="1"/>
          </p:cNvSpPr>
          <p:nvPr>
            <p:ph type="title"/>
          </p:nvPr>
        </p:nvSpPr>
        <p:spPr>
          <a:xfrm>
            <a:off x="251520" y="320040"/>
            <a:ext cx="7920880" cy="1143000"/>
          </a:xfrm>
        </p:spPr>
        <p:txBody>
          <a:bodyPr>
            <a:normAutofit/>
          </a:bodyPr>
          <a:lstStyle/>
          <a:p>
            <a:pPr algn="ctr"/>
            <a:r>
              <a:rPr lang="el-GR" sz="2800" cap="none" dirty="0" smtClean="0"/>
              <a:t>Η Αφροδίτη βάζει τον πόθο στην Ελένη για τον </a:t>
            </a:r>
            <a:r>
              <a:rPr lang="el-GR" sz="2800" cap="none" dirty="0" err="1" smtClean="0"/>
              <a:t>Πάρη</a:t>
            </a:r>
            <a:r>
              <a:rPr lang="el-GR" sz="2800" cap="none" dirty="0" smtClean="0"/>
              <a:t> </a:t>
            </a:r>
            <a:endParaRPr lang="el-GR" sz="2800" cap="none" dirty="0"/>
          </a:p>
        </p:txBody>
      </p:sp>
      <p:sp>
        <p:nvSpPr>
          <p:cNvPr id="5" name="4 - TextBox"/>
          <p:cNvSpPr txBox="1"/>
          <p:nvPr/>
        </p:nvSpPr>
        <p:spPr>
          <a:xfrm>
            <a:off x="4067944" y="6237312"/>
            <a:ext cx="3888432" cy="400110"/>
          </a:xfrm>
          <a:prstGeom prst="rect">
            <a:avLst/>
          </a:prstGeom>
          <a:noFill/>
        </p:spPr>
        <p:txBody>
          <a:bodyPr wrap="square" rtlCol="0">
            <a:spAutoFit/>
          </a:bodyPr>
          <a:lstStyle/>
          <a:p>
            <a:r>
              <a:rPr lang="en-US" sz="2000" spc="300" dirty="0" smtClean="0">
                <a:solidFill>
                  <a:schemeClr val="bg1"/>
                </a:solidFill>
              </a:rPr>
              <a:t>Kaufman Angelica, 1790</a:t>
            </a:r>
            <a:endParaRPr lang="el-GR" sz="2000" spc="300" dirty="0">
              <a:solidFill>
                <a:schemeClr val="bg1"/>
              </a:solidFill>
            </a:endParaRPr>
          </a:p>
        </p:txBody>
      </p:sp>
      <p:sp>
        <p:nvSpPr>
          <p:cNvPr id="6" name="5 - Θέση αριθμού διαφάνειας"/>
          <p:cNvSpPr>
            <a:spLocks noGrp="1"/>
          </p:cNvSpPr>
          <p:nvPr>
            <p:ph type="sldNum" sz="quarter" idx="12"/>
          </p:nvPr>
        </p:nvSpPr>
        <p:spPr/>
        <p:txBody>
          <a:bodyPr/>
          <a:lstStyle/>
          <a:p>
            <a:fld id="{6A1554FB-CBE9-4868-9C00-CCEB7B41BCC9}" type="slidenum">
              <a:rPr lang="el-GR" smtClean="0"/>
              <a:pPr/>
              <a:t>29</a:t>
            </a:fld>
            <a:endParaRPr lang="el-GR"/>
          </a:p>
        </p:txBody>
      </p:sp>
      <p:sp>
        <p:nvSpPr>
          <p:cNvPr id="7" name="6 - Θέση υποσέλιδου"/>
          <p:cNvSpPr>
            <a:spLocks noGrp="1"/>
          </p:cNvSpPr>
          <p:nvPr>
            <p:ph type="ftr" sz="quarter" idx="11"/>
          </p:nvPr>
        </p:nvSpPr>
        <p:spPr/>
        <p:txBody>
          <a:bodyPr/>
          <a:lstStyle/>
          <a:p>
            <a:r>
              <a:rPr lang="el-GR" smtClean="0"/>
              <a:t>Ο.Π</a:t>
            </a: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109504-359px-Leda_and_Zeus_(Swan).jpg"/>
          <p:cNvPicPr>
            <a:picLocks noChangeAspect="1"/>
          </p:cNvPicPr>
          <p:nvPr/>
        </p:nvPicPr>
        <p:blipFill>
          <a:blip r:embed="rId3" cstate="print"/>
          <a:stretch>
            <a:fillRect/>
          </a:stretch>
        </p:blipFill>
        <p:spPr>
          <a:xfrm>
            <a:off x="4895528" y="0"/>
            <a:ext cx="4248472" cy="6858000"/>
          </a:xfrm>
          <a:prstGeom prst="rect">
            <a:avLst/>
          </a:prstGeom>
          <a:ln>
            <a:noFill/>
          </a:ln>
          <a:effectLst>
            <a:outerShdw blurRad="292100" dist="139700" dir="2700000" algn="tl" rotWithShape="0">
              <a:srgbClr val="333333">
                <a:alpha val="65000"/>
              </a:srgbClr>
            </a:outerShdw>
          </a:effectLst>
        </p:spPr>
      </p:pic>
      <p:sp>
        <p:nvSpPr>
          <p:cNvPr id="3" name="2 - Θέση περιεχομένου"/>
          <p:cNvSpPr>
            <a:spLocks noGrp="1"/>
          </p:cNvSpPr>
          <p:nvPr>
            <p:ph idx="1"/>
          </p:nvPr>
        </p:nvSpPr>
        <p:spPr>
          <a:xfrm>
            <a:off x="179512" y="332656"/>
            <a:ext cx="4536504" cy="6336704"/>
          </a:xfrm>
          <a:solidFill>
            <a:schemeClr val="accent4">
              <a:lumMod val="75000"/>
            </a:schemeClr>
          </a:solidFill>
          <a:ln>
            <a:solidFill>
              <a:schemeClr val="accent4">
                <a:lumMod val="50000"/>
              </a:schemeClr>
            </a:solidFill>
          </a:ln>
        </p:spPr>
        <p:txBody>
          <a:bodyPr>
            <a:normAutofit fontScale="92500" lnSpcReduction="20000"/>
          </a:bodyPr>
          <a:lstStyle/>
          <a:p>
            <a:r>
              <a:rPr lang="el-GR" dirty="0" smtClean="0"/>
              <a:t>   </a:t>
            </a:r>
            <a:r>
              <a:rPr lang="el-GR" b="1" dirty="0" smtClean="0">
                <a:solidFill>
                  <a:srgbClr val="360892"/>
                </a:solidFill>
              </a:rPr>
              <a:t>Κατά την πρώτη εκδοχή η Ελένη γεννήθηκε από την ένωση του Δία, μεταμορφωμένου σε κύκνο με τη Λήδα. Από την ένωση της με τον Δία, η Λήδα γέννησε ένα αβγό. Από το αβγό αυτό βγήκε η Ελένη και πιθανά και ο Πολυδεύκης, αδερφός του Κάστορος. </a:t>
            </a:r>
          </a:p>
          <a:p>
            <a:endParaRPr lang="el-GR" b="1" dirty="0" smtClean="0">
              <a:solidFill>
                <a:srgbClr val="360892"/>
              </a:solidFill>
            </a:endParaRPr>
          </a:p>
          <a:p>
            <a:r>
              <a:rPr lang="el-GR" b="1" dirty="0" smtClean="0">
                <a:solidFill>
                  <a:srgbClr val="360892"/>
                </a:solidFill>
              </a:rPr>
              <a:t>Σύμφωνα με μιαν άλλη παραλλαγή γεννήθηκαν δύο δίδυμα αβγά, από το ένα γεννήθηκαν οι Διόσκουροι και από το άλλο η Ελένη και η Κλυταιμνήστρα. </a:t>
            </a:r>
            <a:endParaRPr lang="el-GR" b="1" dirty="0">
              <a:solidFill>
                <a:srgbClr val="360892"/>
              </a:solidFill>
            </a:endParaRPr>
          </a:p>
        </p:txBody>
      </p:sp>
      <p:sp>
        <p:nvSpPr>
          <p:cNvPr id="5" name="4 - Θέση αριθμού διαφάνειας"/>
          <p:cNvSpPr>
            <a:spLocks noGrp="1"/>
          </p:cNvSpPr>
          <p:nvPr>
            <p:ph type="sldNum" sz="quarter" idx="12"/>
          </p:nvPr>
        </p:nvSpPr>
        <p:spPr/>
        <p:txBody>
          <a:bodyPr/>
          <a:lstStyle/>
          <a:p>
            <a:fld id="{6A1554FB-CBE9-4868-9C00-CCEB7B41BCC9}" type="slidenum">
              <a:rPr lang="el-GR" smtClean="0"/>
              <a:pPr/>
              <a:t>3</a:t>
            </a:fld>
            <a:endParaRPr lang="el-GR"/>
          </a:p>
        </p:txBody>
      </p:sp>
      <p:sp>
        <p:nvSpPr>
          <p:cNvPr id="6" name="5 - Θέση υποσέλιδου"/>
          <p:cNvSpPr>
            <a:spLocks noGrp="1"/>
          </p:cNvSpPr>
          <p:nvPr>
            <p:ph type="ftr" sz="quarter" idx="11"/>
          </p:nvPr>
        </p:nvSpPr>
        <p:spPr/>
        <p:txBody>
          <a:bodyPr/>
          <a:lstStyle/>
          <a:p>
            <a:r>
              <a:rPr lang="el-GR" smtClean="0"/>
              <a:t>Ο.Π</a:t>
            </a: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3000" fill="hold"/>
                                        <p:tgtEl>
                                          <p:spTgt spid="3">
                                            <p:bg/>
                                          </p:spTgt>
                                        </p:tgtEl>
                                        <p:attrNameLst>
                                          <p:attrName>ppt_w</p:attrName>
                                        </p:attrNameLst>
                                      </p:cBhvr>
                                      <p:tavLst>
                                        <p:tav tm="0">
                                          <p:val>
                                            <p:fltVal val="0"/>
                                          </p:val>
                                        </p:tav>
                                        <p:tav tm="100000">
                                          <p:val>
                                            <p:strVal val="#ppt_w"/>
                                          </p:val>
                                        </p:tav>
                                      </p:tavLst>
                                    </p:anim>
                                    <p:anim calcmode="lin" valueType="num">
                                      <p:cBhvr>
                                        <p:cTn id="8" dur="3000" fill="hold"/>
                                        <p:tgtEl>
                                          <p:spTgt spid="3">
                                            <p:bg/>
                                          </p:spTgt>
                                        </p:tgtEl>
                                        <p:attrNameLst>
                                          <p:attrName>ppt_h</p:attrName>
                                        </p:attrNameLst>
                                      </p:cBhvr>
                                      <p:tavLst>
                                        <p:tav tm="0">
                                          <p:val>
                                            <p:fltVal val="0"/>
                                          </p:val>
                                        </p:tav>
                                        <p:tav tm="100000">
                                          <p:val>
                                            <p:strVal val="#ppt_h"/>
                                          </p:val>
                                        </p:tav>
                                      </p:tavLst>
                                    </p:anim>
                                    <p:animEffect transition="in" filter="fade">
                                      <p:cBhvr>
                                        <p:cTn id="9" dur="3000"/>
                                        <p:tgtEl>
                                          <p:spTgt spid="3">
                                            <p:bg/>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3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3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3000"/>
                                        <p:tgtEl>
                                          <p:spTgt spid="3">
                                            <p:txEl>
                                              <p:pRg st="0" end="0"/>
                                            </p:txEl>
                                          </p:spTgt>
                                        </p:tgtEl>
                                      </p:cBhvr>
                                    </p:animEffect>
                                  </p:childTnLst>
                                </p:cTn>
                              </p:par>
                            </p:childTnLst>
                          </p:cTn>
                        </p:par>
                        <p:par>
                          <p:cTn id="15" fill="hold">
                            <p:stCondLst>
                              <p:cond delay="3000"/>
                            </p:stCondLst>
                            <p:childTnLst>
                              <p:par>
                                <p:cTn id="16" presetID="53" presetClass="entr" presetSubtype="0" fill="hold" nodeType="afterEffect">
                                  <p:stCondLst>
                                    <p:cond delay="100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p:cTn id="18" dur="3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9" dur="3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0" dur="3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marthageorgiou.files.wordpress.com/2010/02/cf83ceb1cf80cf86cf8e.jpg"/>
          <p:cNvPicPr>
            <a:picLocks noChangeAspect="1" noChangeArrowheads="1"/>
          </p:cNvPicPr>
          <p:nvPr/>
        </p:nvPicPr>
        <p:blipFill>
          <a:blip r:embed="rId2" cstate="print">
            <a:lum contrast="-40000"/>
          </a:blip>
          <a:srcRect/>
          <a:stretch>
            <a:fillRect/>
          </a:stretch>
        </p:blipFill>
        <p:spPr bwMode="auto">
          <a:xfrm>
            <a:off x="0" y="1"/>
            <a:ext cx="8244408" cy="6851842"/>
          </a:xfrm>
          <a:prstGeom prst="rect">
            <a:avLst/>
          </a:prstGeom>
          <a:noFill/>
        </p:spPr>
      </p:pic>
      <p:sp>
        <p:nvSpPr>
          <p:cNvPr id="4" name="1 - Τίτλος"/>
          <p:cNvSpPr>
            <a:spLocks noGrp="1"/>
          </p:cNvSpPr>
          <p:nvPr>
            <p:ph type="title"/>
          </p:nvPr>
        </p:nvSpPr>
        <p:spPr/>
        <p:txBody>
          <a:bodyPr>
            <a:normAutofit/>
          </a:bodyPr>
          <a:lstStyle/>
          <a:p>
            <a:pPr algn="ctr"/>
            <a:r>
              <a:rPr lang="el-GR" sz="4400" cap="none" dirty="0" smtClean="0">
                <a:solidFill>
                  <a:srgbClr val="002060"/>
                </a:solidFill>
              </a:rPr>
              <a:t>Η Σαπφώ για την Ελένη</a:t>
            </a:r>
            <a:endParaRPr lang="el-GR" sz="4400" cap="none" dirty="0">
              <a:solidFill>
                <a:srgbClr val="002060"/>
              </a:solidFill>
            </a:endParaRPr>
          </a:p>
        </p:txBody>
      </p:sp>
      <p:sp>
        <p:nvSpPr>
          <p:cNvPr id="3" name="2 - Θέση περιεχομένου"/>
          <p:cNvSpPr>
            <a:spLocks noGrp="1"/>
          </p:cNvSpPr>
          <p:nvPr>
            <p:ph idx="1"/>
          </p:nvPr>
        </p:nvSpPr>
        <p:spPr/>
        <p:txBody>
          <a:bodyPr>
            <a:normAutofit/>
          </a:bodyPr>
          <a:lstStyle/>
          <a:p>
            <a:r>
              <a:rPr lang="el-GR" b="1" dirty="0" smtClean="0">
                <a:solidFill>
                  <a:srgbClr val="360892"/>
                </a:solidFill>
              </a:rPr>
              <a:t>Η Σαπφώ που ήταν σύγχρονη του Αλκαίου, φαίνεται να κατανοεί πιο πολύ από οποιονδήποτε άλλο Έλληνα ποιητή τις πράξεις της Ελένης.</a:t>
            </a:r>
          </a:p>
          <a:p>
            <a:r>
              <a:rPr lang="el-GR" b="1" dirty="0" smtClean="0">
                <a:solidFill>
                  <a:srgbClr val="360892"/>
                </a:solidFill>
              </a:rPr>
              <a:t>Μόνο η Σαπφώ δέχεται ότι η Ελένη πήγε στην Τροία, αυτή και όχι το «είδωλό» της, και με τη θέληση της, εγκαταλείποντας τον άνδρα της. Η ποιήτρια δείχνει ένα φανερό θαυμασμό για τη γυναίκα που ξεπέρασε το κοινωνικό κατεστημένο και ακολούθησε την καρδιά της.</a:t>
            </a:r>
            <a:endParaRPr lang="el-GR" b="1" dirty="0">
              <a:solidFill>
                <a:srgbClr val="360892"/>
              </a:solidFill>
            </a:endParaRPr>
          </a:p>
        </p:txBody>
      </p:sp>
      <p:sp>
        <p:nvSpPr>
          <p:cNvPr id="6" name="5 - Θέση αριθμού διαφάνειας"/>
          <p:cNvSpPr>
            <a:spLocks noGrp="1"/>
          </p:cNvSpPr>
          <p:nvPr>
            <p:ph type="sldNum" sz="quarter" idx="12"/>
          </p:nvPr>
        </p:nvSpPr>
        <p:spPr/>
        <p:txBody>
          <a:bodyPr/>
          <a:lstStyle/>
          <a:p>
            <a:fld id="{6A1554FB-CBE9-4868-9C00-CCEB7B41BCC9}" type="slidenum">
              <a:rPr lang="el-GR" smtClean="0"/>
              <a:pPr/>
              <a:t>30</a:t>
            </a:fld>
            <a:endParaRPr lang="el-GR"/>
          </a:p>
        </p:txBody>
      </p:sp>
      <p:sp>
        <p:nvSpPr>
          <p:cNvPr id="7" name="6 - Θέση υποσέλιδου"/>
          <p:cNvSpPr>
            <a:spLocks noGrp="1"/>
          </p:cNvSpPr>
          <p:nvPr>
            <p:ph type="ftr" sz="quarter" idx="11"/>
          </p:nvPr>
        </p:nvSpPr>
        <p:spPr/>
        <p:txBody>
          <a:bodyPr/>
          <a:lstStyle/>
          <a:p>
            <a:r>
              <a:rPr lang="el-GR" smtClean="0"/>
              <a:t>Ο.Π</a:t>
            </a: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3000" fill="hold"/>
                                        <p:tgtEl>
                                          <p:spTgt spid="4"/>
                                        </p:tgtEl>
                                        <p:attrNameLst>
                                          <p:attrName>ppt_w</p:attrName>
                                        </p:attrNameLst>
                                      </p:cBhvr>
                                      <p:tavLst>
                                        <p:tav tm="0">
                                          <p:val>
                                            <p:strVal val="#ppt_w*0.70"/>
                                          </p:val>
                                        </p:tav>
                                        <p:tav tm="100000">
                                          <p:val>
                                            <p:strVal val="#ppt_w"/>
                                          </p:val>
                                        </p:tav>
                                      </p:tavLst>
                                    </p:anim>
                                    <p:anim calcmode="lin" valueType="num">
                                      <p:cBhvr>
                                        <p:cTn id="8" dur="3000" fill="hold"/>
                                        <p:tgtEl>
                                          <p:spTgt spid="4"/>
                                        </p:tgtEl>
                                        <p:attrNameLst>
                                          <p:attrName>ppt_h</p:attrName>
                                        </p:attrNameLst>
                                      </p:cBhvr>
                                      <p:tavLst>
                                        <p:tav tm="0">
                                          <p:val>
                                            <p:strVal val="#ppt_h"/>
                                          </p:val>
                                        </p:tav>
                                        <p:tav tm="100000">
                                          <p:val>
                                            <p:strVal val="#ppt_h"/>
                                          </p:val>
                                        </p:tav>
                                      </p:tavLst>
                                    </p:anim>
                                    <p:animEffect transition="in" filter="fade">
                                      <p:cBhvr>
                                        <p:cTn id="9" dur="3000"/>
                                        <p:tgtEl>
                                          <p:spTgt spid="4"/>
                                        </p:tgtEl>
                                      </p:cBhvr>
                                    </p:animEffect>
                                  </p:childTnLst>
                                </p:cTn>
                              </p:par>
                            </p:childTnLst>
                          </p:cTn>
                        </p:par>
                        <p:par>
                          <p:cTn id="10" fill="hold">
                            <p:stCondLst>
                              <p:cond delay="3000"/>
                            </p:stCondLst>
                            <p:childTnLst>
                              <p:par>
                                <p:cTn id="11" presetID="53" presetClass="entr" presetSubtype="0" fill="hold" nodeType="afterEffect">
                                  <p:stCondLst>
                                    <p:cond delay="100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3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3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3000"/>
                                        <p:tgtEl>
                                          <p:spTgt spid="3">
                                            <p:txEl>
                                              <p:pRg st="0" end="0"/>
                                            </p:txEl>
                                          </p:spTgt>
                                        </p:tgtEl>
                                      </p:cBhvr>
                                    </p:animEffect>
                                  </p:childTnLst>
                                </p:cTn>
                              </p:par>
                            </p:childTnLst>
                          </p:cTn>
                        </p:par>
                        <p:par>
                          <p:cTn id="16" fill="hold">
                            <p:stCondLst>
                              <p:cond delay="7000"/>
                            </p:stCondLst>
                            <p:childTnLst>
                              <p:par>
                                <p:cTn id="17" presetID="53" presetClass="entr" presetSubtype="0" fill="hold" nodeType="afterEffect">
                                  <p:stCondLst>
                                    <p:cond delay="100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3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3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3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marthageorgiou.files.wordpress.com/2010/02/cf83ceb1cf80cf86cf8e.jpg"/>
          <p:cNvPicPr>
            <a:picLocks noChangeAspect="1" noChangeArrowheads="1"/>
          </p:cNvPicPr>
          <p:nvPr/>
        </p:nvPicPr>
        <p:blipFill>
          <a:blip r:embed="rId2" cstate="print">
            <a:lum contrast="-40000"/>
          </a:blip>
          <a:srcRect/>
          <a:stretch>
            <a:fillRect/>
          </a:stretch>
        </p:blipFill>
        <p:spPr bwMode="auto">
          <a:xfrm>
            <a:off x="0" y="1"/>
            <a:ext cx="8244408" cy="6851842"/>
          </a:xfrm>
          <a:prstGeom prst="rect">
            <a:avLst/>
          </a:prstGeom>
          <a:noFill/>
        </p:spPr>
      </p:pic>
      <p:sp>
        <p:nvSpPr>
          <p:cNvPr id="3" name="2 - Θέση περιεχομένου"/>
          <p:cNvSpPr>
            <a:spLocks noGrp="1"/>
          </p:cNvSpPr>
          <p:nvPr>
            <p:ph idx="1"/>
          </p:nvPr>
        </p:nvSpPr>
        <p:spPr>
          <a:xfrm>
            <a:off x="539552" y="764704"/>
            <a:ext cx="7156648" cy="5691032"/>
          </a:xfrm>
        </p:spPr>
        <p:txBody>
          <a:bodyPr>
            <a:normAutofit/>
          </a:bodyPr>
          <a:lstStyle/>
          <a:p>
            <a:r>
              <a:rPr lang="el-GR" b="1" dirty="0" smtClean="0">
                <a:solidFill>
                  <a:srgbClr val="002060"/>
                </a:solidFill>
              </a:rPr>
              <a:t>Σε μια από τις ωδές της για μια γυναίκα που λεγόταν </a:t>
            </a:r>
            <a:r>
              <a:rPr lang="el-GR" b="1" dirty="0" err="1" smtClean="0">
                <a:solidFill>
                  <a:srgbClr val="002060"/>
                </a:solidFill>
              </a:rPr>
              <a:t>Ανακτορία</a:t>
            </a:r>
            <a:r>
              <a:rPr lang="el-GR" b="1" dirty="0" smtClean="0">
                <a:solidFill>
                  <a:srgbClr val="002060"/>
                </a:solidFill>
              </a:rPr>
              <a:t>, η Σαπφώ χρησιμοποιεί την Ελένη ως φωτεινό παράδειγμα της ιδέας ότι το αντικείμενο της αγάπης είναι πάντα το πιο επιθυμητό: </a:t>
            </a:r>
          </a:p>
          <a:p>
            <a:pPr>
              <a:buNone/>
            </a:pPr>
            <a:endParaRPr lang="el-GR" b="1" dirty="0" smtClean="0">
              <a:solidFill>
                <a:srgbClr val="002060"/>
              </a:solidFill>
            </a:endParaRPr>
          </a:p>
          <a:p>
            <a:r>
              <a:rPr lang="el-GR" b="1" dirty="0" smtClean="0">
                <a:solidFill>
                  <a:srgbClr val="002060"/>
                </a:solidFill>
              </a:rPr>
              <a:t>Και όλοι μπορούν να το νιώσουν αυτό </a:t>
            </a:r>
            <a:br>
              <a:rPr lang="el-GR" b="1" dirty="0" smtClean="0">
                <a:solidFill>
                  <a:srgbClr val="002060"/>
                </a:solidFill>
              </a:rPr>
            </a:br>
            <a:r>
              <a:rPr lang="el-GR" b="1" dirty="0" smtClean="0">
                <a:solidFill>
                  <a:srgbClr val="002060"/>
                </a:solidFill>
              </a:rPr>
              <a:t>αφού η Ελένη - που όλες τις άλλες</a:t>
            </a:r>
            <a:br>
              <a:rPr lang="el-GR" b="1" dirty="0" smtClean="0">
                <a:solidFill>
                  <a:srgbClr val="002060"/>
                </a:solidFill>
              </a:rPr>
            </a:br>
            <a:r>
              <a:rPr lang="el-GR" b="1" dirty="0" smtClean="0">
                <a:solidFill>
                  <a:srgbClr val="002060"/>
                </a:solidFill>
              </a:rPr>
              <a:t>στην ομορφιά ξεπερνούσε </a:t>
            </a:r>
            <a:br>
              <a:rPr lang="el-GR" b="1" dirty="0" smtClean="0">
                <a:solidFill>
                  <a:srgbClr val="002060"/>
                </a:solidFill>
              </a:rPr>
            </a:br>
            <a:r>
              <a:rPr lang="el-GR" b="1" dirty="0" smtClean="0">
                <a:solidFill>
                  <a:srgbClr val="002060"/>
                </a:solidFill>
              </a:rPr>
              <a:t>τον άντρα της τον άριστο</a:t>
            </a:r>
            <a:br>
              <a:rPr lang="el-GR" b="1" dirty="0" smtClean="0">
                <a:solidFill>
                  <a:srgbClr val="002060"/>
                </a:solidFill>
              </a:rPr>
            </a:br>
            <a:r>
              <a:rPr lang="el-GR" b="1" dirty="0" smtClean="0">
                <a:solidFill>
                  <a:srgbClr val="002060"/>
                </a:solidFill>
              </a:rPr>
              <a:t>τον άφησε και έφυγε στην Τροία με πλοίο</a:t>
            </a:r>
          </a:p>
          <a:p>
            <a:pPr algn="r">
              <a:buNone/>
            </a:pPr>
            <a:r>
              <a:rPr lang="el-GR" b="1" i="1" dirty="0" smtClean="0">
                <a:solidFill>
                  <a:srgbClr val="002060"/>
                </a:solidFill>
              </a:rPr>
              <a:t>Σαπφώ, Ύμνος στην </a:t>
            </a:r>
            <a:r>
              <a:rPr lang="el-GR" b="1" i="1" dirty="0" err="1" smtClean="0">
                <a:solidFill>
                  <a:srgbClr val="002060"/>
                </a:solidFill>
              </a:rPr>
              <a:t>Ανακτορία</a:t>
            </a:r>
            <a:endParaRPr lang="el-GR" b="1" dirty="0">
              <a:solidFill>
                <a:srgbClr val="002060"/>
              </a:solidFill>
            </a:endParaRPr>
          </a:p>
        </p:txBody>
      </p:sp>
      <p:sp>
        <p:nvSpPr>
          <p:cNvPr id="4" name="3 - Θέση αριθμού διαφάνειας"/>
          <p:cNvSpPr>
            <a:spLocks noGrp="1"/>
          </p:cNvSpPr>
          <p:nvPr>
            <p:ph type="sldNum" sz="quarter" idx="12"/>
          </p:nvPr>
        </p:nvSpPr>
        <p:spPr/>
        <p:txBody>
          <a:bodyPr/>
          <a:lstStyle/>
          <a:p>
            <a:fld id="{6A1554FB-CBE9-4868-9C00-CCEB7B41BCC9}" type="slidenum">
              <a:rPr lang="el-GR" smtClean="0"/>
              <a:pPr/>
              <a:t>31</a:t>
            </a:fld>
            <a:endParaRPr lang="el-GR"/>
          </a:p>
        </p:txBody>
      </p:sp>
      <p:sp>
        <p:nvSpPr>
          <p:cNvPr id="5" name="4 - Θέση υποσέλιδου"/>
          <p:cNvSpPr>
            <a:spLocks noGrp="1"/>
          </p:cNvSpPr>
          <p:nvPr>
            <p:ph type="ftr" sz="quarter" idx="11"/>
          </p:nvPr>
        </p:nvSpPr>
        <p:spPr/>
        <p:txBody>
          <a:bodyPr/>
          <a:lstStyle/>
          <a:p>
            <a:r>
              <a:rPr lang="el-GR" smtClean="0"/>
              <a:t>Ο.Π</a:t>
            </a: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3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3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3000"/>
                                        <p:tgtEl>
                                          <p:spTgt spid="3">
                                            <p:txEl>
                                              <p:pRg st="0" end="0"/>
                                            </p:txEl>
                                          </p:spTgt>
                                        </p:tgtEl>
                                      </p:cBhvr>
                                    </p:animEffect>
                                  </p:childTnLst>
                                </p:cTn>
                              </p:par>
                            </p:childTnLst>
                          </p:cTn>
                        </p:par>
                        <p:par>
                          <p:cTn id="10" fill="hold">
                            <p:stCondLst>
                              <p:cond delay="4000"/>
                            </p:stCondLst>
                            <p:childTnLst>
                              <p:par>
                                <p:cTn id="11" presetID="53" presetClass="entr" presetSubtype="0" fill="hold" nodeType="afterEffect">
                                  <p:stCondLst>
                                    <p:cond delay="200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3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3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5" dur="3000"/>
                                        <p:tgtEl>
                                          <p:spTgt spid="3">
                                            <p:txEl>
                                              <p:pRg st="2" end="2"/>
                                            </p:txEl>
                                          </p:spTgt>
                                        </p:tgtEl>
                                      </p:cBhvr>
                                    </p:animEffect>
                                  </p:childTnLst>
                                </p:cTn>
                              </p:par>
                            </p:childTnLst>
                          </p:cTn>
                        </p:par>
                        <p:par>
                          <p:cTn id="16" fill="hold">
                            <p:stCondLst>
                              <p:cond delay="9000"/>
                            </p:stCondLst>
                            <p:childTnLst>
                              <p:par>
                                <p:cTn id="17" presetID="53"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3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3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1" dur="3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C:\Users\Georgia\Pictures\θέατρα\37553-Helen_and_Paris(Jacques-Louis_David-1788-Louvre,Paris).jpg"/>
          <p:cNvPicPr>
            <a:picLocks noChangeAspect="1" noChangeArrowheads="1"/>
          </p:cNvPicPr>
          <p:nvPr/>
        </p:nvPicPr>
        <p:blipFill>
          <a:blip r:embed="rId2" cstate="print"/>
          <a:srcRect/>
          <a:stretch>
            <a:fillRect/>
          </a:stretch>
        </p:blipFill>
        <p:spPr bwMode="auto">
          <a:xfrm>
            <a:off x="1" y="0"/>
            <a:ext cx="8209304" cy="6858001"/>
          </a:xfrm>
          <a:prstGeom prst="rect">
            <a:avLst/>
          </a:prstGeom>
          <a:noFill/>
        </p:spPr>
      </p:pic>
      <p:sp>
        <p:nvSpPr>
          <p:cNvPr id="2" name="1 - Τίτλος"/>
          <p:cNvSpPr>
            <a:spLocks noGrp="1"/>
          </p:cNvSpPr>
          <p:nvPr>
            <p:ph type="title"/>
          </p:nvPr>
        </p:nvSpPr>
        <p:spPr>
          <a:xfrm>
            <a:off x="539552" y="404664"/>
            <a:ext cx="7239000" cy="792088"/>
          </a:xfrm>
        </p:spPr>
        <p:txBody>
          <a:bodyPr>
            <a:normAutofit/>
          </a:bodyPr>
          <a:lstStyle/>
          <a:p>
            <a:r>
              <a:rPr lang="el-GR" dirty="0" smtClean="0"/>
              <a:t>Ο </a:t>
            </a:r>
            <a:r>
              <a:rPr lang="el-GR" dirty="0" smtClean="0"/>
              <a:t>Α</a:t>
            </a:r>
            <a:r>
              <a:rPr lang="el-GR" dirty="0" smtClean="0"/>
              <a:t>ισχύλος </a:t>
            </a:r>
            <a:r>
              <a:rPr lang="el-GR" dirty="0" smtClean="0"/>
              <a:t>για την </a:t>
            </a:r>
            <a:r>
              <a:rPr lang="el-GR" dirty="0" smtClean="0"/>
              <a:t>Ε</a:t>
            </a:r>
            <a:r>
              <a:rPr lang="el-GR" dirty="0" smtClean="0"/>
              <a:t>λένη</a:t>
            </a:r>
            <a:endParaRPr lang="el-GR" dirty="0"/>
          </a:p>
        </p:txBody>
      </p:sp>
      <p:sp>
        <p:nvSpPr>
          <p:cNvPr id="3" name="2 - Θέση περιεχομένου"/>
          <p:cNvSpPr>
            <a:spLocks noGrp="1"/>
          </p:cNvSpPr>
          <p:nvPr>
            <p:ph idx="1"/>
          </p:nvPr>
        </p:nvSpPr>
        <p:spPr/>
        <p:txBody>
          <a:bodyPr>
            <a:normAutofit lnSpcReduction="10000"/>
          </a:bodyPr>
          <a:lstStyle/>
          <a:p>
            <a:r>
              <a:rPr lang="el-GR" dirty="0" smtClean="0">
                <a:solidFill>
                  <a:srgbClr val="FFFF00"/>
                </a:solidFill>
              </a:rPr>
              <a:t>Για τον Αισχύλο η Ελένη είναι μια θνητή γυναίκα με έμφυτη ροπή στο κακό. Παίζοντας με την ετυμολογία του ονόματός της (</a:t>
            </a:r>
            <a:r>
              <a:rPr lang="el-GR" dirty="0" err="1" smtClean="0">
                <a:solidFill>
                  <a:srgbClr val="FFFF00"/>
                </a:solidFill>
              </a:rPr>
              <a:t>Ελένη&lt;ἑλεῖν</a:t>
            </a:r>
            <a:r>
              <a:rPr lang="el-GR" dirty="0" smtClean="0">
                <a:solidFill>
                  <a:srgbClr val="FFFF00"/>
                </a:solidFill>
              </a:rPr>
              <a:t> </a:t>
            </a:r>
            <a:r>
              <a:rPr lang="el-GR" dirty="0" err="1" smtClean="0">
                <a:solidFill>
                  <a:srgbClr val="FFFF00"/>
                </a:solidFill>
              </a:rPr>
              <a:t>ναῦς</a:t>
            </a:r>
            <a:r>
              <a:rPr lang="el-GR" dirty="0" smtClean="0">
                <a:solidFill>
                  <a:srgbClr val="FFFF00"/>
                </a:solidFill>
              </a:rPr>
              <a:t> ή &lt;</a:t>
            </a:r>
            <a:r>
              <a:rPr lang="el-GR" dirty="0" err="1" smtClean="0">
                <a:solidFill>
                  <a:srgbClr val="FFFF00"/>
                </a:solidFill>
              </a:rPr>
              <a:t>ἑλάνη=λαμπάδα</a:t>
            </a:r>
            <a:r>
              <a:rPr lang="el-GR" dirty="0" smtClean="0">
                <a:solidFill>
                  <a:srgbClr val="FFFF00"/>
                </a:solidFill>
              </a:rPr>
              <a:t>), την αποκαλεί :</a:t>
            </a:r>
          </a:p>
          <a:p>
            <a:endParaRPr lang="el-GR" dirty="0" smtClean="0">
              <a:solidFill>
                <a:srgbClr val="FFFF00"/>
              </a:solidFill>
            </a:endParaRPr>
          </a:p>
          <a:p>
            <a:r>
              <a:rPr lang="el-GR" b="1" i="1" dirty="0" err="1" smtClean="0">
                <a:solidFill>
                  <a:srgbClr val="FFFF00"/>
                </a:solidFill>
              </a:rPr>
              <a:t>Ἑλεύναν</a:t>
            </a:r>
            <a:r>
              <a:rPr lang="el-GR" dirty="0" smtClean="0">
                <a:solidFill>
                  <a:srgbClr val="FFFF00"/>
                </a:solidFill>
              </a:rPr>
              <a:t>, (καταστροφή για τα καράβια)</a:t>
            </a:r>
          </a:p>
          <a:p>
            <a:pPr>
              <a:buNone/>
            </a:pPr>
            <a:endParaRPr lang="el-GR" dirty="0" smtClean="0">
              <a:solidFill>
                <a:srgbClr val="FFFF00"/>
              </a:solidFill>
            </a:endParaRPr>
          </a:p>
          <a:p>
            <a:r>
              <a:rPr lang="el-GR" b="1" i="1" dirty="0" err="1" smtClean="0">
                <a:solidFill>
                  <a:srgbClr val="FFFF00"/>
                </a:solidFill>
              </a:rPr>
              <a:t>Ἕλανδρον</a:t>
            </a:r>
            <a:r>
              <a:rPr lang="el-GR" dirty="0" smtClean="0">
                <a:solidFill>
                  <a:srgbClr val="FFFF00"/>
                </a:solidFill>
              </a:rPr>
              <a:t>,(καταστροφή για τους άνδρες</a:t>
            </a:r>
          </a:p>
          <a:p>
            <a:pPr>
              <a:buNone/>
            </a:pPr>
            <a:endParaRPr lang="el-GR" dirty="0" smtClean="0">
              <a:solidFill>
                <a:srgbClr val="FFFF00"/>
              </a:solidFill>
            </a:endParaRPr>
          </a:p>
          <a:p>
            <a:r>
              <a:rPr lang="el-GR" b="1" i="1" dirty="0" err="1" smtClean="0">
                <a:solidFill>
                  <a:srgbClr val="FFFF00"/>
                </a:solidFill>
              </a:rPr>
              <a:t>Ἑλέπτολιν</a:t>
            </a:r>
            <a:r>
              <a:rPr lang="el-GR" dirty="0" smtClean="0">
                <a:solidFill>
                  <a:srgbClr val="FFFF00"/>
                </a:solidFill>
              </a:rPr>
              <a:t> (καταστροφή για τις πολιτείες). </a:t>
            </a:r>
            <a:endParaRPr lang="el-GR" dirty="0">
              <a:solidFill>
                <a:srgbClr val="FFFF00"/>
              </a:solidFill>
            </a:endParaRPr>
          </a:p>
        </p:txBody>
      </p:sp>
      <p:sp>
        <p:nvSpPr>
          <p:cNvPr id="5" name="4 - Θέση αριθμού διαφάνειας"/>
          <p:cNvSpPr>
            <a:spLocks noGrp="1"/>
          </p:cNvSpPr>
          <p:nvPr>
            <p:ph type="sldNum" sz="quarter" idx="12"/>
          </p:nvPr>
        </p:nvSpPr>
        <p:spPr/>
        <p:txBody>
          <a:bodyPr/>
          <a:lstStyle/>
          <a:p>
            <a:fld id="{6A1554FB-CBE9-4868-9C00-CCEB7B41BCC9}" type="slidenum">
              <a:rPr lang="el-GR" smtClean="0"/>
              <a:pPr/>
              <a:t>32</a:t>
            </a:fld>
            <a:endParaRPr lang="el-GR"/>
          </a:p>
        </p:txBody>
      </p:sp>
      <p:sp>
        <p:nvSpPr>
          <p:cNvPr id="6" name="5 - Θέση υποσέλιδου"/>
          <p:cNvSpPr>
            <a:spLocks noGrp="1"/>
          </p:cNvSpPr>
          <p:nvPr>
            <p:ph type="ftr" sz="quarter" idx="11"/>
          </p:nvPr>
        </p:nvSpPr>
        <p:spPr/>
        <p:txBody>
          <a:bodyPr/>
          <a:lstStyle/>
          <a:p>
            <a:r>
              <a:rPr lang="el-GR" smtClean="0"/>
              <a:t>Ο.Π</a:t>
            </a: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fltVal val="0"/>
                                          </p:val>
                                        </p:tav>
                                        <p:tav tm="100000">
                                          <p:val>
                                            <p:strVal val="#ppt_w"/>
                                          </p:val>
                                        </p:tav>
                                      </p:tavLst>
                                    </p:anim>
                                    <p:anim calcmode="lin" valueType="num">
                                      <p:cBhvr>
                                        <p:cTn id="8" dur="3000" fill="hold"/>
                                        <p:tgtEl>
                                          <p:spTgt spid="2"/>
                                        </p:tgtEl>
                                        <p:attrNameLst>
                                          <p:attrName>ppt_h</p:attrName>
                                        </p:attrNameLst>
                                      </p:cBhvr>
                                      <p:tavLst>
                                        <p:tav tm="0">
                                          <p:val>
                                            <p:fltVal val="0"/>
                                          </p:val>
                                        </p:tav>
                                        <p:tav tm="100000">
                                          <p:val>
                                            <p:strVal val="#ppt_h"/>
                                          </p:val>
                                        </p:tav>
                                      </p:tavLst>
                                    </p:anim>
                                    <p:animEffect transition="in" filter="fade">
                                      <p:cBhvr>
                                        <p:cTn id="9" dur="3000"/>
                                        <p:tgtEl>
                                          <p:spTgt spid="2"/>
                                        </p:tgtEl>
                                      </p:cBhvr>
                                    </p:animEffect>
                                  </p:childTnLst>
                                </p:cTn>
                              </p:par>
                            </p:childTnLst>
                          </p:cTn>
                        </p:par>
                        <p:par>
                          <p:cTn id="10" fill="hold">
                            <p:stCondLst>
                              <p:cond delay="3000"/>
                            </p:stCondLst>
                            <p:childTnLst>
                              <p:par>
                                <p:cTn id="11" presetID="53"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3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3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3000"/>
                                        <p:tgtEl>
                                          <p:spTgt spid="3">
                                            <p:txEl>
                                              <p:pRg st="0" end="0"/>
                                            </p:txEl>
                                          </p:spTgt>
                                        </p:tgtEl>
                                      </p:cBhvr>
                                    </p:animEffect>
                                  </p:childTnLst>
                                </p:cTn>
                              </p:par>
                            </p:childTnLst>
                          </p:cTn>
                        </p:par>
                        <p:par>
                          <p:cTn id="16" fill="hold">
                            <p:stCondLst>
                              <p:cond delay="6000"/>
                            </p:stCondLst>
                            <p:childTnLst>
                              <p:par>
                                <p:cTn id="17" presetID="53" presetClass="entr" presetSubtype="0" fill="hold" nodeType="afterEffect">
                                  <p:stCondLst>
                                    <p:cond delay="50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3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3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1" dur="3000"/>
                                        <p:tgtEl>
                                          <p:spTgt spid="3">
                                            <p:txEl>
                                              <p:pRg st="2" end="2"/>
                                            </p:txEl>
                                          </p:spTgt>
                                        </p:tgtEl>
                                      </p:cBhvr>
                                    </p:animEffect>
                                  </p:childTnLst>
                                </p:cTn>
                              </p:par>
                            </p:childTnLst>
                          </p:cTn>
                        </p:par>
                        <p:par>
                          <p:cTn id="22" fill="hold">
                            <p:stCondLst>
                              <p:cond delay="9500"/>
                            </p:stCondLst>
                            <p:childTnLst>
                              <p:par>
                                <p:cTn id="23" presetID="53" presetClass="entr" presetSubtype="0" fill="hold" nodeType="afterEffect">
                                  <p:stCondLst>
                                    <p:cond delay="50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p:cTn id="25" dur="3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6" dur="3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7" dur="3000"/>
                                        <p:tgtEl>
                                          <p:spTgt spid="3">
                                            <p:txEl>
                                              <p:pRg st="4" end="4"/>
                                            </p:txEl>
                                          </p:spTgt>
                                        </p:tgtEl>
                                      </p:cBhvr>
                                    </p:animEffect>
                                  </p:childTnLst>
                                </p:cTn>
                              </p:par>
                            </p:childTnLst>
                          </p:cTn>
                        </p:par>
                        <p:par>
                          <p:cTn id="28" fill="hold">
                            <p:stCondLst>
                              <p:cond delay="13000"/>
                            </p:stCondLst>
                            <p:childTnLst>
                              <p:par>
                                <p:cTn id="29" presetID="53" presetClass="entr" presetSubtype="0" fill="hold" nodeType="afterEffect">
                                  <p:stCondLst>
                                    <p:cond delay="50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p:cTn id="31" dur="3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2" dur="30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3" dur="3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4.bp.blogspot.com/-Uhc4ePnUwQk/T0UjDnQfs5I/AAAAAAAAAWk/8n1RJJvuhT8/s1600/%CE%91%CE%BD%CE%B4%CF%81%CE%BF%CE%BC%CE%AC%CF%87%CE%B7+%CF%84%CE%BF%CF%85+%CE%95%CF%85%CF%81%CE%B9%CF%80%CE%AF%CE%B4%CE%B7.+%28%CF%84%CE%BF%CE%B9%CF%87%CE%BF%CE%B3%CF%81%CE%B1%CF%86%CE%AF%CE%B1+%CE%A0%CE%BF%CE%BC%CF%80%CE%AE%CE%B9%CE%B1%29jpg"/>
          <p:cNvPicPr>
            <a:picLocks noChangeAspect="1" noChangeArrowheads="1"/>
          </p:cNvPicPr>
          <p:nvPr/>
        </p:nvPicPr>
        <p:blipFill>
          <a:blip r:embed="rId2" cstate="print">
            <a:lum contrast="-40000"/>
          </a:blip>
          <a:srcRect/>
          <a:stretch>
            <a:fillRect/>
          </a:stretch>
        </p:blipFill>
        <p:spPr bwMode="auto">
          <a:xfrm>
            <a:off x="0" y="0"/>
            <a:ext cx="8244407" cy="6858000"/>
          </a:xfrm>
          <a:prstGeom prst="rect">
            <a:avLst/>
          </a:prstGeom>
          <a:noFill/>
        </p:spPr>
      </p:pic>
      <p:sp>
        <p:nvSpPr>
          <p:cNvPr id="2" name="1 - Τίτλος"/>
          <p:cNvSpPr>
            <a:spLocks noGrp="1"/>
          </p:cNvSpPr>
          <p:nvPr>
            <p:ph type="title"/>
          </p:nvPr>
        </p:nvSpPr>
        <p:spPr>
          <a:xfrm>
            <a:off x="827584" y="332656"/>
            <a:ext cx="6984776" cy="732696"/>
          </a:xfrm>
        </p:spPr>
        <p:txBody>
          <a:bodyPr>
            <a:normAutofit/>
          </a:bodyPr>
          <a:lstStyle/>
          <a:p>
            <a:r>
              <a:rPr lang="el-GR" dirty="0" smtClean="0">
                <a:solidFill>
                  <a:schemeClr val="tx1">
                    <a:lumMod val="75000"/>
                    <a:lumOff val="25000"/>
                  </a:schemeClr>
                </a:solidFill>
              </a:rPr>
              <a:t>Ο </a:t>
            </a:r>
            <a:r>
              <a:rPr lang="el-GR" dirty="0" smtClean="0">
                <a:solidFill>
                  <a:schemeClr val="tx1">
                    <a:lumMod val="75000"/>
                    <a:lumOff val="25000"/>
                  </a:schemeClr>
                </a:solidFill>
              </a:rPr>
              <a:t>Ε</a:t>
            </a:r>
            <a:r>
              <a:rPr lang="el-GR" dirty="0" smtClean="0">
                <a:solidFill>
                  <a:schemeClr val="tx1">
                    <a:lumMod val="75000"/>
                    <a:lumOff val="25000"/>
                  </a:schemeClr>
                </a:solidFill>
              </a:rPr>
              <a:t>υριπίδης </a:t>
            </a:r>
            <a:r>
              <a:rPr lang="el-GR" dirty="0" smtClean="0">
                <a:solidFill>
                  <a:schemeClr val="tx1">
                    <a:lumMod val="75000"/>
                    <a:lumOff val="25000"/>
                  </a:schemeClr>
                </a:solidFill>
              </a:rPr>
              <a:t>για την </a:t>
            </a:r>
            <a:r>
              <a:rPr lang="el-GR" dirty="0" smtClean="0">
                <a:solidFill>
                  <a:schemeClr val="tx1">
                    <a:lumMod val="75000"/>
                    <a:lumOff val="25000"/>
                  </a:schemeClr>
                </a:solidFill>
              </a:rPr>
              <a:t>Ελένη</a:t>
            </a:r>
            <a:endParaRPr lang="el-GR" dirty="0">
              <a:solidFill>
                <a:schemeClr val="tx1">
                  <a:lumMod val="75000"/>
                  <a:lumOff val="25000"/>
                </a:schemeClr>
              </a:solidFill>
            </a:endParaRPr>
          </a:p>
        </p:txBody>
      </p:sp>
      <p:sp>
        <p:nvSpPr>
          <p:cNvPr id="3" name="2 - Θέση περιεχομένου"/>
          <p:cNvSpPr>
            <a:spLocks noGrp="1"/>
          </p:cNvSpPr>
          <p:nvPr>
            <p:ph idx="1"/>
          </p:nvPr>
        </p:nvSpPr>
        <p:spPr>
          <a:xfrm>
            <a:off x="467544" y="1340768"/>
            <a:ext cx="7416824" cy="5114968"/>
          </a:xfrm>
        </p:spPr>
        <p:txBody>
          <a:bodyPr>
            <a:normAutofit fontScale="92500" lnSpcReduction="20000"/>
          </a:bodyPr>
          <a:lstStyle/>
          <a:p>
            <a:r>
              <a:rPr lang="el-GR" dirty="0" smtClean="0"/>
              <a:t>Ο Ευριπίδης έχει την πιο περίπλοκη άποψη για την Ελένη. Σε πρώιμα έργα του, όπου πραγματεύεται το θέμα του Τρωικού πολέμου, η Ελένη είναι το δαιμονικό πρόσωπο, ο πραγματικός υπαίτιος του  πολέμου. </a:t>
            </a:r>
          </a:p>
          <a:p>
            <a:pPr>
              <a:buNone/>
            </a:pPr>
            <a:r>
              <a:rPr lang="el-GR" dirty="0" smtClean="0"/>
              <a:t> </a:t>
            </a:r>
          </a:p>
          <a:p>
            <a:r>
              <a:rPr lang="el-GR" dirty="0" smtClean="0"/>
              <a:t> Στην </a:t>
            </a:r>
            <a:r>
              <a:rPr lang="el-GR" b="1" dirty="0" smtClean="0"/>
              <a:t>Ανδρομάχη</a:t>
            </a:r>
            <a:r>
              <a:rPr lang="el-GR" dirty="0" smtClean="0"/>
              <a:t>(426-424 </a:t>
            </a:r>
            <a:r>
              <a:rPr lang="el-GR" dirty="0" err="1" smtClean="0"/>
              <a:t>π.Χ</a:t>
            </a:r>
            <a:r>
              <a:rPr lang="el-GR" dirty="0" smtClean="0"/>
              <a:t>) η ίδια η ηρωίδα κατηγορεί την Ελένη για τον πόλεμο και το θάνατο του άντρα της, του Έκτορα: </a:t>
            </a:r>
          </a:p>
          <a:p>
            <a:pPr>
              <a:buNone/>
            </a:pPr>
            <a:endParaRPr lang="el-GR" dirty="0" smtClean="0"/>
          </a:p>
          <a:p>
            <a:pPr>
              <a:buNone/>
            </a:pPr>
            <a:r>
              <a:rPr lang="el-GR" dirty="0" smtClean="0"/>
              <a:t>   </a:t>
            </a:r>
            <a:r>
              <a:rPr lang="el-GR" b="1" i="1" dirty="0" smtClean="0"/>
              <a:t>«Αχ ο </a:t>
            </a:r>
            <a:r>
              <a:rPr lang="el-GR" b="1" i="1" dirty="0" err="1" smtClean="0"/>
              <a:t>Πάρης</a:t>
            </a:r>
            <a:r>
              <a:rPr lang="el-GR" b="1" i="1" dirty="0" smtClean="0"/>
              <a:t>! Ο </a:t>
            </a:r>
            <a:r>
              <a:rPr lang="el-GR" b="1" i="1" dirty="0" err="1" smtClean="0"/>
              <a:t>Πάρης</a:t>
            </a:r>
            <a:r>
              <a:rPr lang="el-GR" b="1" i="1" dirty="0" smtClean="0"/>
              <a:t>!</a:t>
            </a:r>
          </a:p>
          <a:p>
            <a:pPr>
              <a:buNone/>
            </a:pPr>
            <a:r>
              <a:rPr lang="el-GR" b="1" i="1" dirty="0" smtClean="0"/>
              <a:t>    Δεν πήρε γυναίκα για το κρεβάτι του αυτός!</a:t>
            </a:r>
          </a:p>
          <a:p>
            <a:pPr>
              <a:buNone/>
            </a:pPr>
            <a:r>
              <a:rPr lang="el-GR" b="1" i="1" dirty="0" smtClean="0"/>
              <a:t>    αυτός για συμφορά της Τροίας πήρε την</a:t>
            </a:r>
          </a:p>
          <a:p>
            <a:pPr>
              <a:buNone/>
            </a:pPr>
            <a:r>
              <a:rPr lang="el-GR" b="1" i="1" dirty="0" smtClean="0"/>
              <a:t>    Ελένη!» </a:t>
            </a:r>
          </a:p>
          <a:p>
            <a:endParaRPr lang="el-GR" dirty="0"/>
          </a:p>
        </p:txBody>
      </p:sp>
      <p:sp>
        <p:nvSpPr>
          <p:cNvPr id="5" name="4 - Θέση αριθμού διαφάνειας"/>
          <p:cNvSpPr>
            <a:spLocks noGrp="1"/>
          </p:cNvSpPr>
          <p:nvPr>
            <p:ph type="sldNum" sz="quarter" idx="12"/>
          </p:nvPr>
        </p:nvSpPr>
        <p:spPr/>
        <p:txBody>
          <a:bodyPr/>
          <a:lstStyle/>
          <a:p>
            <a:fld id="{6A1554FB-CBE9-4868-9C00-CCEB7B41BCC9}" type="slidenum">
              <a:rPr lang="el-GR" smtClean="0"/>
              <a:pPr/>
              <a:t>33</a:t>
            </a:fld>
            <a:endParaRPr lang="el-GR"/>
          </a:p>
        </p:txBody>
      </p:sp>
      <p:sp>
        <p:nvSpPr>
          <p:cNvPr id="6" name="5 - Θέση υποσέλιδου"/>
          <p:cNvSpPr>
            <a:spLocks noGrp="1"/>
          </p:cNvSpPr>
          <p:nvPr>
            <p:ph type="ftr" sz="quarter" idx="11"/>
          </p:nvPr>
        </p:nvSpPr>
        <p:spPr/>
        <p:txBody>
          <a:bodyPr/>
          <a:lstStyle/>
          <a:p>
            <a:r>
              <a:rPr lang="el-GR" smtClean="0"/>
              <a:t>Ο.Π</a:t>
            </a: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strVal val="#ppt_w*0.70"/>
                                          </p:val>
                                        </p:tav>
                                        <p:tav tm="100000">
                                          <p:val>
                                            <p:strVal val="#ppt_w"/>
                                          </p:val>
                                        </p:tav>
                                      </p:tavLst>
                                    </p:anim>
                                    <p:anim calcmode="lin" valueType="num">
                                      <p:cBhvr>
                                        <p:cTn id="8" dur="3000" fill="hold"/>
                                        <p:tgtEl>
                                          <p:spTgt spid="2"/>
                                        </p:tgtEl>
                                        <p:attrNameLst>
                                          <p:attrName>ppt_h</p:attrName>
                                        </p:attrNameLst>
                                      </p:cBhvr>
                                      <p:tavLst>
                                        <p:tav tm="0">
                                          <p:val>
                                            <p:strVal val="#ppt_h"/>
                                          </p:val>
                                        </p:tav>
                                        <p:tav tm="100000">
                                          <p:val>
                                            <p:strVal val="#ppt_h"/>
                                          </p:val>
                                        </p:tav>
                                      </p:tavLst>
                                    </p:anim>
                                    <p:animEffect transition="in" filter="fade">
                                      <p:cBhvr>
                                        <p:cTn id="9" dur="3000"/>
                                        <p:tgtEl>
                                          <p:spTgt spid="2"/>
                                        </p:tgtEl>
                                      </p:cBhvr>
                                    </p:animEffect>
                                  </p:childTnLst>
                                </p:cTn>
                              </p:par>
                            </p:childTnLst>
                          </p:cTn>
                        </p:par>
                        <p:par>
                          <p:cTn id="10" fill="hold">
                            <p:stCondLst>
                              <p:cond delay="3000"/>
                            </p:stCondLst>
                            <p:childTnLst>
                              <p:par>
                                <p:cTn id="11" presetID="53" presetClass="entr" presetSubtype="0" fill="hold" nodeType="afterEffect">
                                  <p:stCondLst>
                                    <p:cond delay="150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3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3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3000"/>
                                        <p:tgtEl>
                                          <p:spTgt spid="3">
                                            <p:txEl>
                                              <p:pRg st="0" end="0"/>
                                            </p:txEl>
                                          </p:spTgt>
                                        </p:tgtEl>
                                      </p:cBhvr>
                                    </p:animEffect>
                                  </p:childTnLst>
                                </p:cTn>
                              </p:par>
                            </p:childTnLst>
                          </p:cTn>
                        </p:par>
                        <p:par>
                          <p:cTn id="16" fill="hold">
                            <p:stCondLst>
                              <p:cond delay="7500"/>
                            </p:stCondLst>
                            <p:childTnLst>
                              <p:par>
                                <p:cTn id="17" presetID="55" presetClass="entr" presetSubtype="0" fill="hold" nodeType="afterEffect">
                                  <p:stCondLst>
                                    <p:cond delay="100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3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0" dur="3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1" dur="3000"/>
                                        <p:tgtEl>
                                          <p:spTgt spid="3">
                                            <p:txEl>
                                              <p:pRg st="2" end="2"/>
                                            </p:txEl>
                                          </p:spTgt>
                                        </p:tgtEl>
                                      </p:cBhvr>
                                    </p:animEffect>
                                  </p:childTnLst>
                                </p:cTn>
                              </p:par>
                            </p:childTnLst>
                          </p:cTn>
                        </p:par>
                        <p:par>
                          <p:cTn id="22" fill="hold">
                            <p:stCondLst>
                              <p:cond delay="11500"/>
                            </p:stCondLst>
                            <p:childTnLst>
                              <p:par>
                                <p:cTn id="23" presetID="53" presetClass="entr" presetSubtype="0"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p:cTn id="25"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6" dur="2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7" dur="2000"/>
                                        <p:tgtEl>
                                          <p:spTgt spid="3">
                                            <p:txEl>
                                              <p:pRg st="4" end="4"/>
                                            </p:txEl>
                                          </p:spTgt>
                                        </p:tgtEl>
                                      </p:cBhvr>
                                    </p:animEffect>
                                  </p:childTnLst>
                                </p:cTn>
                              </p:par>
                            </p:childTnLst>
                          </p:cTn>
                        </p:par>
                        <p:par>
                          <p:cTn id="28" fill="hold">
                            <p:stCondLst>
                              <p:cond delay="13500"/>
                            </p:stCondLst>
                            <p:childTnLst>
                              <p:par>
                                <p:cTn id="29" presetID="53" presetClass="entr" presetSubtype="0" fill="hold"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p:cTn id="31" dur="2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2" dur="20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3" dur="2000"/>
                                        <p:tgtEl>
                                          <p:spTgt spid="3">
                                            <p:txEl>
                                              <p:pRg st="5" end="5"/>
                                            </p:txEl>
                                          </p:spTgt>
                                        </p:tgtEl>
                                      </p:cBhvr>
                                    </p:animEffect>
                                  </p:childTnLst>
                                </p:cTn>
                              </p:par>
                            </p:childTnLst>
                          </p:cTn>
                        </p:par>
                        <p:par>
                          <p:cTn id="34" fill="hold">
                            <p:stCondLst>
                              <p:cond delay="15500"/>
                            </p:stCondLst>
                            <p:childTnLst>
                              <p:par>
                                <p:cTn id="35" presetID="53" presetClass="entr" presetSubtype="0" fill="hold"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p:cTn id="37" dur="2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8" dur="20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9" dur="2000"/>
                                        <p:tgtEl>
                                          <p:spTgt spid="3">
                                            <p:txEl>
                                              <p:pRg st="6" end="6"/>
                                            </p:txEl>
                                          </p:spTgt>
                                        </p:tgtEl>
                                      </p:cBhvr>
                                    </p:animEffect>
                                  </p:childTnLst>
                                </p:cTn>
                              </p:par>
                            </p:childTnLst>
                          </p:cTn>
                        </p:par>
                        <p:par>
                          <p:cTn id="40" fill="hold">
                            <p:stCondLst>
                              <p:cond delay="17500"/>
                            </p:stCondLst>
                            <p:childTnLst>
                              <p:par>
                                <p:cTn id="41" presetID="53" presetClass="entr" presetSubtype="0" fill="hold" nodeType="after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p:cTn id="43" dur="2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4" dur="20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45"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users.sch.gr/ipap/Ellinikos%20Politismos/Yliko/OMHROS%20ODYSSEIA/Odysseia/menelaos-Helen-Group-E.jpg"/>
          <p:cNvPicPr>
            <a:picLocks noChangeAspect="1" noChangeArrowheads="1"/>
          </p:cNvPicPr>
          <p:nvPr/>
        </p:nvPicPr>
        <p:blipFill>
          <a:blip r:embed="rId3" cstate="print">
            <a:lum bright="-20000" contrast="-30000"/>
          </a:blip>
          <a:srcRect/>
          <a:stretch>
            <a:fillRect/>
          </a:stretch>
        </p:blipFill>
        <p:spPr bwMode="auto">
          <a:xfrm>
            <a:off x="0" y="0"/>
            <a:ext cx="8172400" cy="6858000"/>
          </a:xfrm>
          <a:prstGeom prst="rect">
            <a:avLst/>
          </a:prstGeom>
          <a:noFill/>
        </p:spPr>
      </p:pic>
      <p:sp>
        <p:nvSpPr>
          <p:cNvPr id="3" name="2 - Θέση περιεχομένου"/>
          <p:cNvSpPr>
            <a:spLocks noGrp="1"/>
          </p:cNvSpPr>
          <p:nvPr>
            <p:ph idx="1"/>
          </p:nvPr>
        </p:nvSpPr>
        <p:spPr>
          <a:xfrm>
            <a:off x="467544" y="476672"/>
            <a:ext cx="7488832" cy="6120680"/>
          </a:xfrm>
        </p:spPr>
        <p:txBody>
          <a:bodyPr>
            <a:normAutofit fontScale="92500" lnSpcReduction="20000"/>
          </a:bodyPr>
          <a:lstStyle/>
          <a:p>
            <a:r>
              <a:rPr lang="el-GR" dirty="0" smtClean="0">
                <a:solidFill>
                  <a:srgbClr val="FFFF00"/>
                </a:solidFill>
              </a:rPr>
              <a:t>Στο ίδιο έργο ο Πηλέας μιλάει στο Μενέλαο για την Ελένη: </a:t>
            </a:r>
          </a:p>
          <a:p>
            <a:pPr>
              <a:buNone/>
            </a:pPr>
            <a:endParaRPr lang="el-GR" dirty="0" smtClean="0">
              <a:solidFill>
                <a:srgbClr val="FFFF00"/>
              </a:solidFill>
            </a:endParaRPr>
          </a:p>
          <a:p>
            <a:pPr>
              <a:buNone/>
            </a:pPr>
            <a:r>
              <a:rPr lang="el-GR" dirty="0" smtClean="0">
                <a:solidFill>
                  <a:srgbClr val="FFFF00"/>
                </a:solidFill>
              </a:rPr>
              <a:t>   </a:t>
            </a:r>
            <a:r>
              <a:rPr lang="el-GR" i="1" dirty="0" smtClean="0">
                <a:solidFill>
                  <a:srgbClr val="FFFF00"/>
                </a:solidFill>
              </a:rPr>
              <a:t>«Αυτό να το ρωτήσεις την Ελένη </a:t>
            </a:r>
            <a:br>
              <a:rPr lang="el-GR" i="1" dirty="0" smtClean="0">
                <a:solidFill>
                  <a:srgbClr val="FFFF00"/>
                </a:solidFill>
              </a:rPr>
            </a:br>
            <a:r>
              <a:rPr lang="el-GR" i="1" dirty="0" smtClean="0">
                <a:solidFill>
                  <a:srgbClr val="FFFF00"/>
                </a:solidFill>
              </a:rPr>
              <a:t>που την πάτησε την τιμή σου </a:t>
            </a:r>
            <a:br>
              <a:rPr lang="el-GR" i="1" dirty="0" smtClean="0">
                <a:solidFill>
                  <a:srgbClr val="FFFF00"/>
                </a:solidFill>
              </a:rPr>
            </a:br>
            <a:r>
              <a:rPr lang="el-GR" i="1" dirty="0" smtClean="0">
                <a:solidFill>
                  <a:srgbClr val="FFFF00"/>
                </a:solidFill>
              </a:rPr>
              <a:t>που ξεπόρτισε με άλλον έφυγε αλλού πήγε </a:t>
            </a:r>
            <a:br>
              <a:rPr lang="el-GR" i="1" dirty="0" smtClean="0">
                <a:solidFill>
                  <a:srgbClr val="FFFF00"/>
                </a:solidFill>
              </a:rPr>
            </a:br>
            <a:r>
              <a:rPr lang="el-GR" i="1" dirty="0" smtClean="0">
                <a:solidFill>
                  <a:srgbClr val="FFFF00"/>
                </a:solidFill>
              </a:rPr>
              <a:t>κι έπειτα εσύ για μια τέτοια δεν μάζεψες στρατό να τον πας στην Τροία; </a:t>
            </a:r>
            <a:br>
              <a:rPr lang="el-GR" i="1" dirty="0" smtClean="0">
                <a:solidFill>
                  <a:srgbClr val="FFFF00"/>
                </a:solidFill>
              </a:rPr>
            </a:br>
            <a:r>
              <a:rPr lang="el-GR" i="1" dirty="0" smtClean="0">
                <a:solidFill>
                  <a:srgbClr val="FFFF00"/>
                </a:solidFill>
              </a:rPr>
              <a:t>Να την φτύσεις έπρεπε………..</a:t>
            </a:r>
          </a:p>
          <a:p>
            <a:pPr>
              <a:buNone/>
            </a:pPr>
            <a:r>
              <a:rPr lang="el-GR" i="1" dirty="0" smtClean="0">
                <a:solidFill>
                  <a:srgbClr val="FFFF00"/>
                </a:solidFill>
              </a:rPr>
              <a:t>   Αλλά κι όταν την πήρατε την Τροία </a:t>
            </a:r>
            <a:br>
              <a:rPr lang="el-GR" i="1" dirty="0" smtClean="0">
                <a:solidFill>
                  <a:srgbClr val="FFFF00"/>
                </a:solidFill>
              </a:rPr>
            </a:br>
            <a:r>
              <a:rPr lang="el-GR" i="1" dirty="0" smtClean="0">
                <a:solidFill>
                  <a:srgbClr val="FFFF00"/>
                </a:solidFill>
              </a:rPr>
              <a:t>την έπιασες τη γυναίκα σου</a:t>
            </a:r>
            <a:br>
              <a:rPr lang="el-GR" i="1" dirty="0" smtClean="0">
                <a:solidFill>
                  <a:srgbClr val="FFFF00"/>
                </a:solidFill>
              </a:rPr>
            </a:br>
            <a:r>
              <a:rPr lang="el-GR" i="1" dirty="0" smtClean="0">
                <a:solidFill>
                  <a:srgbClr val="FFFF00"/>
                </a:solidFill>
              </a:rPr>
              <a:t>στα χέρια την έπιασες-θα το πω κι αυτό-</a:t>
            </a:r>
            <a:br>
              <a:rPr lang="el-GR" i="1" dirty="0" smtClean="0">
                <a:solidFill>
                  <a:srgbClr val="FFFF00"/>
                </a:solidFill>
              </a:rPr>
            </a:br>
            <a:r>
              <a:rPr lang="el-GR" i="1" dirty="0" smtClean="0">
                <a:solidFill>
                  <a:srgbClr val="FFFF00"/>
                </a:solidFill>
              </a:rPr>
              <a:t>δεν την σκότωσες όμως.</a:t>
            </a:r>
            <a:br>
              <a:rPr lang="el-GR" i="1" dirty="0" smtClean="0">
                <a:solidFill>
                  <a:srgbClr val="FFFF00"/>
                </a:solidFill>
              </a:rPr>
            </a:br>
            <a:r>
              <a:rPr lang="el-GR" i="1" dirty="0" smtClean="0">
                <a:solidFill>
                  <a:srgbClr val="FFFF00"/>
                </a:solidFill>
              </a:rPr>
              <a:t>Μόλις είδες το στήθος της το πέταξες το ξίφος σου. Τη φίλιωσες.</a:t>
            </a:r>
            <a:br>
              <a:rPr lang="el-GR" i="1" dirty="0" smtClean="0">
                <a:solidFill>
                  <a:srgbClr val="FFFF00"/>
                </a:solidFill>
              </a:rPr>
            </a:br>
            <a:r>
              <a:rPr lang="el-GR" i="1" dirty="0" smtClean="0">
                <a:solidFill>
                  <a:srgbClr val="FFFF00"/>
                </a:solidFill>
              </a:rPr>
              <a:t>Τη χάιδεψες τη σκύλα την </a:t>
            </a:r>
            <a:r>
              <a:rPr lang="el-GR" i="1" dirty="0" err="1" smtClean="0">
                <a:solidFill>
                  <a:srgbClr val="FFFF00"/>
                </a:solidFill>
              </a:rPr>
              <a:t>προδότρα</a:t>
            </a:r>
            <a:r>
              <a:rPr lang="el-GR" i="1" dirty="0" smtClean="0">
                <a:solidFill>
                  <a:srgbClr val="FFFF00"/>
                </a:solidFill>
              </a:rPr>
              <a:t>.»</a:t>
            </a:r>
          </a:p>
          <a:p>
            <a:pPr>
              <a:buNone/>
            </a:pPr>
            <a:endParaRPr lang="el-GR" dirty="0" smtClean="0">
              <a:solidFill>
                <a:srgbClr val="FFFF00"/>
              </a:solidFill>
            </a:endParaRPr>
          </a:p>
          <a:p>
            <a:pPr algn="r">
              <a:buNone/>
            </a:pPr>
            <a:r>
              <a:rPr lang="el-GR" sz="2200" dirty="0" smtClean="0">
                <a:solidFill>
                  <a:srgbClr val="FFFF00"/>
                </a:solidFill>
              </a:rPr>
              <a:t>Ευριπίδη, Ανδρομάχη (στ.602-630)</a:t>
            </a:r>
          </a:p>
          <a:p>
            <a:pPr>
              <a:buNone/>
            </a:pPr>
            <a:endParaRPr lang="el-GR" dirty="0">
              <a:solidFill>
                <a:schemeClr val="bg1"/>
              </a:solidFill>
            </a:endParaRPr>
          </a:p>
        </p:txBody>
      </p:sp>
      <p:sp>
        <p:nvSpPr>
          <p:cNvPr id="5" name="4 - Θέση αριθμού διαφάνειας"/>
          <p:cNvSpPr>
            <a:spLocks noGrp="1"/>
          </p:cNvSpPr>
          <p:nvPr>
            <p:ph type="sldNum" sz="quarter" idx="12"/>
          </p:nvPr>
        </p:nvSpPr>
        <p:spPr/>
        <p:txBody>
          <a:bodyPr/>
          <a:lstStyle/>
          <a:p>
            <a:fld id="{6A1554FB-CBE9-4868-9C00-CCEB7B41BCC9}" type="slidenum">
              <a:rPr lang="el-GR" smtClean="0"/>
              <a:pPr/>
              <a:t>34</a:t>
            </a:fld>
            <a:endParaRPr lang="el-GR"/>
          </a:p>
        </p:txBody>
      </p:sp>
      <p:sp>
        <p:nvSpPr>
          <p:cNvPr id="6" name="5 - Θέση υποσέλιδου"/>
          <p:cNvSpPr>
            <a:spLocks noGrp="1"/>
          </p:cNvSpPr>
          <p:nvPr>
            <p:ph type="ftr" sz="quarter" idx="11"/>
          </p:nvPr>
        </p:nvSpPr>
        <p:spPr/>
        <p:txBody>
          <a:bodyPr/>
          <a:lstStyle/>
          <a:p>
            <a:r>
              <a:rPr lang="el-GR" smtClean="0"/>
              <a:t>Ο.Π</a:t>
            </a: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3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3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3000"/>
                                        <p:tgtEl>
                                          <p:spTgt spid="3">
                                            <p:txEl>
                                              <p:pRg st="0" end="0"/>
                                            </p:txEl>
                                          </p:spTgt>
                                        </p:tgtEl>
                                      </p:cBhvr>
                                    </p:animEffect>
                                  </p:childTnLst>
                                </p:cTn>
                              </p:par>
                            </p:childTnLst>
                          </p:cTn>
                        </p:par>
                        <p:par>
                          <p:cTn id="10" fill="hold">
                            <p:stCondLst>
                              <p:cond delay="3000"/>
                            </p:stCondLst>
                            <p:childTnLst>
                              <p:par>
                                <p:cTn id="11" presetID="53" presetClass="entr" presetSubtype="0" fill="hold" nodeType="afterEffect">
                                  <p:stCondLst>
                                    <p:cond delay="100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3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3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5" dur="3000"/>
                                        <p:tgtEl>
                                          <p:spTgt spid="3">
                                            <p:txEl>
                                              <p:pRg st="2" end="2"/>
                                            </p:txEl>
                                          </p:spTgt>
                                        </p:tgtEl>
                                      </p:cBhvr>
                                    </p:animEffect>
                                  </p:childTnLst>
                                </p:cTn>
                              </p:par>
                            </p:childTnLst>
                          </p:cTn>
                        </p:par>
                        <p:par>
                          <p:cTn id="16" fill="hold">
                            <p:stCondLst>
                              <p:cond delay="7000"/>
                            </p:stCondLst>
                            <p:childTnLst>
                              <p:par>
                                <p:cTn id="17" presetID="53" presetClass="entr" presetSubtype="0" fill="hold" nodeType="afterEffect">
                                  <p:stCondLst>
                                    <p:cond delay="100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3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3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1" dur="3000"/>
                                        <p:tgtEl>
                                          <p:spTgt spid="3">
                                            <p:txEl>
                                              <p:pRg st="3" end="3"/>
                                            </p:txEl>
                                          </p:spTgt>
                                        </p:tgtEl>
                                      </p:cBhvr>
                                    </p:animEffect>
                                  </p:childTnLst>
                                </p:cTn>
                              </p:par>
                            </p:childTnLst>
                          </p:cTn>
                        </p:par>
                        <p:par>
                          <p:cTn id="22" fill="hold">
                            <p:stCondLst>
                              <p:cond delay="11000"/>
                            </p:stCondLst>
                            <p:childTnLst>
                              <p:par>
                                <p:cTn id="23" presetID="53" presetClass="entr" presetSubtype="0" fill="hold" nodeType="afterEffect">
                                  <p:stCondLst>
                                    <p:cond delay="100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p:cTn id="25" dur="3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6" dur="30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7" dur="3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1" descr="C:\Users\Georgia\Pictures\θέατρα\img14.jpg"/>
          <p:cNvPicPr>
            <a:picLocks noChangeAspect="1" noChangeArrowheads="1"/>
          </p:cNvPicPr>
          <p:nvPr/>
        </p:nvPicPr>
        <p:blipFill>
          <a:blip r:embed="rId3" cstate="print">
            <a:lum bright="-20000" contrast="-30000"/>
          </a:blip>
          <a:srcRect/>
          <a:stretch>
            <a:fillRect/>
          </a:stretch>
        </p:blipFill>
        <p:spPr bwMode="auto">
          <a:xfrm>
            <a:off x="0" y="0"/>
            <a:ext cx="8172400" cy="6858000"/>
          </a:xfrm>
          <a:prstGeom prst="rect">
            <a:avLst/>
          </a:prstGeom>
          <a:noFill/>
        </p:spPr>
      </p:pic>
      <p:sp>
        <p:nvSpPr>
          <p:cNvPr id="3" name="2 - Θέση περιεχομένου"/>
          <p:cNvSpPr>
            <a:spLocks noGrp="1"/>
          </p:cNvSpPr>
          <p:nvPr>
            <p:ph idx="1"/>
          </p:nvPr>
        </p:nvSpPr>
        <p:spPr>
          <a:xfrm>
            <a:off x="539552" y="548680"/>
            <a:ext cx="7156648" cy="5907056"/>
          </a:xfrm>
        </p:spPr>
        <p:txBody>
          <a:bodyPr>
            <a:normAutofit fontScale="92500" lnSpcReduction="10000"/>
          </a:bodyPr>
          <a:lstStyle/>
          <a:p>
            <a:r>
              <a:rPr lang="el-GR" dirty="0" smtClean="0">
                <a:solidFill>
                  <a:srgbClr val="FFFF00"/>
                </a:solidFill>
              </a:rPr>
              <a:t>Ο Μενέλαος, ωστόσο, παίρνει το μέρος της Ελένης, εξηγώντας ότι βρέθηκε στην Τροία εξαιτίας των θεών και μάλιστα θεωρεί ότι η Ελένη έκανε εκδούλεψη στους Έλληνες, αφού τους ανάγκασε να βελτιώσουν την πολεμική τους τακτική:</a:t>
            </a:r>
          </a:p>
          <a:p>
            <a:pPr>
              <a:buNone/>
            </a:pPr>
            <a:endParaRPr lang="el-GR" dirty="0" smtClean="0">
              <a:solidFill>
                <a:srgbClr val="FFFF00"/>
              </a:solidFill>
            </a:endParaRPr>
          </a:p>
          <a:p>
            <a:pPr>
              <a:buNone/>
            </a:pPr>
            <a:r>
              <a:rPr lang="el-GR" dirty="0" smtClean="0">
                <a:solidFill>
                  <a:srgbClr val="FFFF00"/>
                </a:solidFill>
              </a:rPr>
              <a:t>  </a:t>
            </a:r>
            <a:r>
              <a:rPr lang="el-GR" i="1" dirty="0" smtClean="0">
                <a:solidFill>
                  <a:srgbClr val="FFFF00"/>
                </a:solidFill>
              </a:rPr>
              <a:t>«Κι όσο για την Ελένη, χωρίς να θέλει έπαθε</a:t>
            </a:r>
          </a:p>
          <a:p>
            <a:pPr>
              <a:buNone/>
            </a:pPr>
            <a:r>
              <a:rPr lang="el-GR" i="1" dirty="0" smtClean="0">
                <a:solidFill>
                  <a:srgbClr val="FFFF00"/>
                </a:solidFill>
              </a:rPr>
              <a:t>    - ήταν απ’ το θεό, </a:t>
            </a:r>
          </a:p>
          <a:p>
            <a:pPr>
              <a:buNone/>
            </a:pPr>
            <a:r>
              <a:rPr lang="el-GR" i="1" dirty="0" smtClean="0">
                <a:solidFill>
                  <a:srgbClr val="FFFF00"/>
                </a:solidFill>
              </a:rPr>
              <a:t>    και το πάθημα κι αυτό για την Ελλάδα ήταν κέρδος. </a:t>
            </a:r>
          </a:p>
          <a:p>
            <a:pPr>
              <a:buNone/>
            </a:pPr>
            <a:r>
              <a:rPr lang="el-GR" i="1" dirty="0" smtClean="0">
                <a:solidFill>
                  <a:srgbClr val="FFFF00"/>
                </a:solidFill>
              </a:rPr>
              <a:t>   Ούτε από όπλα ούτε από μάχες ξέραμε</a:t>
            </a:r>
          </a:p>
          <a:p>
            <a:pPr>
              <a:buNone/>
            </a:pPr>
            <a:r>
              <a:rPr lang="el-GR" i="1" dirty="0" smtClean="0">
                <a:solidFill>
                  <a:srgbClr val="FFFF00"/>
                </a:solidFill>
              </a:rPr>
              <a:t>   κι ο πόλεμος μας έκανε ανδρειωμένους. Μας έμαθε.» </a:t>
            </a:r>
          </a:p>
          <a:p>
            <a:pPr algn="r">
              <a:buNone/>
            </a:pPr>
            <a:r>
              <a:rPr lang="el-GR" sz="2000" dirty="0" smtClean="0">
                <a:solidFill>
                  <a:srgbClr val="FFFF00"/>
                </a:solidFill>
              </a:rPr>
              <a:t>Ευριπίδη, Ανδρομάχη (στ.680-68</a:t>
            </a:r>
            <a:r>
              <a:rPr lang="el-GR" sz="2000" dirty="0" smtClean="0">
                <a:solidFill>
                  <a:schemeClr val="bg1"/>
                </a:solidFill>
              </a:rPr>
              <a:t>3)</a:t>
            </a:r>
          </a:p>
          <a:p>
            <a:endParaRPr lang="el-GR" dirty="0">
              <a:solidFill>
                <a:schemeClr val="bg1"/>
              </a:solidFill>
            </a:endParaRPr>
          </a:p>
        </p:txBody>
      </p:sp>
      <p:sp>
        <p:nvSpPr>
          <p:cNvPr id="4" name="3 - Θέση αριθμού διαφάνειας"/>
          <p:cNvSpPr>
            <a:spLocks noGrp="1"/>
          </p:cNvSpPr>
          <p:nvPr>
            <p:ph type="sldNum" sz="quarter" idx="12"/>
          </p:nvPr>
        </p:nvSpPr>
        <p:spPr/>
        <p:txBody>
          <a:bodyPr/>
          <a:lstStyle/>
          <a:p>
            <a:fld id="{6A1554FB-CBE9-4868-9C00-CCEB7B41BCC9}" type="slidenum">
              <a:rPr lang="el-GR" smtClean="0"/>
              <a:pPr/>
              <a:t>35</a:t>
            </a:fld>
            <a:endParaRPr lang="el-GR"/>
          </a:p>
        </p:txBody>
      </p:sp>
      <p:sp>
        <p:nvSpPr>
          <p:cNvPr id="5" name="4 - Θέση υποσέλιδου"/>
          <p:cNvSpPr>
            <a:spLocks noGrp="1"/>
          </p:cNvSpPr>
          <p:nvPr>
            <p:ph type="ftr" sz="quarter" idx="11"/>
          </p:nvPr>
        </p:nvSpPr>
        <p:spPr/>
        <p:txBody>
          <a:bodyPr/>
          <a:lstStyle/>
          <a:p>
            <a:r>
              <a:rPr lang="el-GR" smtClean="0"/>
              <a:t>Ο.Π</a:t>
            </a: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3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3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3000"/>
                                        <p:tgtEl>
                                          <p:spTgt spid="3">
                                            <p:txEl>
                                              <p:pRg st="0" end="0"/>
                                            </p:txEl>
                                          </p:spTgt>
                                        </p:tgtEl>
                                      </p:cBhvr>
                                    </p:animEffect>
                                  </p:childTnLst>
                                </p:cTn>
                              </p:par>
                            </p:childTnLst>
                          </p:cTn>
                        </p:par>
                        <p:par>
                          <p:cTn id="10" fill="hold">
                            <p:stCondLst>
                              <p:cond delay="3000"/>
                            </p:stCondLst>
                            <p:childTnLst>
                              <p:par>
                                <p:cTn id="11" presetID="53" presetClass="entr" presetSubtype="0" fill="hold" nodeType="afterEffect">
                                  <p:stCondLst>
                                    <p:cond delay="50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2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5" dur="2000"/>
                                        <p:tgtEl>
                                          <p:spTgt spid="3">
                                            <p:txEl>
                                              <p:pRg st="2" end="2"/>
                                            </p:txEl>
                                          </p:spTgt>
                                        </p:tgtEl>
                                      </p:cBhvr>
                                    </p:animEffect>
                                  </p:childTnLst>
                                </p:cTn>
                              </p:par>
                            </p:childTnLst>
                          </p:cTn>
                        </p:par>
                        <p:par>
                          <p:cTn id="16" fill="hold">
                            <p:stCondLst>
                              <p:cond delay="5500"/>
                            </p:stCondLst>
                            <p:childTnLst>
                              <p:par>
                                <p:cTn id="17" presetID="53" presetClass="entr" presetSubtype="0" fill="hold" nodeType="afterEffect">
                                  <p:stCondLst>
                                    <p:cond delay="50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2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1" dur="2000"/>
                                        <p:tgtEl>
                                          <p:spTgt spid="3">
                                            <p:txEl>
                                              <p:pRg st="3" end="3"/>
                                            </p:txEl>
                                          </p:spTgt>
                                        </p:tgtEl>
                                      </p:cBhvr>
                                    </p:animEffect>
                                  </p:childTnLst>
                                </p:cTn>
                              </p:par>
                            </p:childTnLst>
                          </p:cTn>
                        </p:par>
                        <p:par>
                          <p:cTn id="22" fill="hold">
                            <p:stCondLst>
                              <p:cond delay="8000"/>
                            </p:stCondLst>
                            <p:childTnLst>
                              <p:par>
                                <p:cTn id="23" presetID="53" presetClass="entr" presetSubtype="0" fill="hold" nodeType="afterEffect">
                                  <p:stCondLst>
                                    <p:cond delay="50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p:cTn id="25"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6" dur="2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7" dur="2000"/>
                                        <p:tgtEl>
                                          <p:spTgt spid="3">
                                            <p:txEl>
                                              <p:pRg st="4" end="4"/>
                                            </p:txEl>
                                          </p:spTgt>
                                        </p:tgtEl>
                                      </p:cBhvr>
                                    </p:animEffect>
                                  </p:childTnLst>
                                </p:cTn>
                              </p:par>
                            </p:childTnLst>
                          </p:cTn>
                        </p:par>
                        <p:par>
                          <p:cTn id="28" fill="hold">
                            <p:stCondLst>
                              <p:cond delay="10500"/>
                            </p:stCondLst>
                            <p:childTnLst>
                              <p:par>
                                <p:cTn id="29" presetID="53" presetClass="entr" presetSubtype="0" fill="hold" nodeType="afterEffect">
                                  <p:stCondLst>
                                    <p:cond delay="50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p:cTn id="31" dur="2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2" dur="20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3" dur="2000"/>
                                        <p:tgtEl>
                                          <p:spTgt spid="3">
                                            <p:txEl>
                                              <p:pRg st="5" end="5"/>
                                            </p:txEl>
                                          </p:spTgt>
                                        </p:tgtEl>
                                      </p:cBhvr>
                                    </p:animEffect>
                                  </p:childTnLst>
                                </p:cTn>
                              </p:par>
                            </p:childTnLst>
                          </p:cTn>
                        </p:par>
                        <p:par>
                          <p:cTn id="34" fill="hold">
                            <p:stCondLst>
                              <p:cond delay="13000"/>
                            </p:stCondLst>
                            <p:childTnLst>
                              <p:par>
                                <p:cTn id="35" presetID="53" presetClass="entr" presetSubtype="0" fill="hold" nodeType="afterEffect">
                                  <p:stCondLst>
                                    <p:cond delay="50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p:cTn id="37" dur="2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8" dur="20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9" dur="2000"/>
                                        <p:tgtEl>
                                          <p:spTgt spid="3">
                                            <p:txEl>
                                              <p:pRg st="6" end="6"/>
                                            </p:txEl>
                                          </p:spTgt>
                                        </p:tgtEl>
                                      </p:cBhvr>
                                    </p:animEffect>
                                  </p:childTnLst>
                                </p:cTn>
                              </p:par>
                            </p:childTnLst>
                          </p:cTn>
                        </p:par>
                        <p:par>
                          <p:cTn id="40" fill="hold">
                            <p:stCondLst>
                              <p:cond delay="15500"/>
                            </p:stCondLst>
                            <p:childTnLst>
                              <p:par>
                                <p:cTn id="41" presetID="53" presetClass="entr" presetSubtype="0" fill="hold" nodeType="afterEffect">
                                  <p:stCondLst>
                                    <p:cond delay="50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p:cTn id="43" dur="2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4" dur="20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45"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ttp://4.bp.blogspot.com/-s9UAMf6GpQo/TbXyv9wRwCI/AAAAAAAAAGw/XEbLuVoeMaU/s1600/%25CE%2592%25CE%2591%25CE%2593%25CE%2595%25CE%259D%25CE%2591%2B%25CE%25A4%25CE%25A1%25CE%25A9%25CE%2591%25CE%2594%25CE%2595%25CE%25A3.jpg"/>
          <p:cNvPicPr>
            <a:picLocks noChangeAspect="1" noChangeArrowheads="1"/>
          </p:cNvPicPr>
          <p:nvPr/>
        </p:nvPicPr>
        <p:blipFill>
          <a:blip r:embed="rId3" cstate="print"/>
          <a:srcRect/>
          <a:stretch>
            <a:fillRect/>
          </a:stretch>
        </p:blipFill>
        <p:spPr bwMode="auto">
          <a:xfrm>
            <a:off x="0" y="0"/>
            <a:ext cx="8244408" cy="6858000"/>
          </a:xfrm>
          <a:prstGeom prst="rect">
            <a:avLst/>
          </a:prstGeom>
          <a:noFill/>
        </p:spPr>
      </p:pic>
      <p:sp>
        <p:nvSpPr>
          <p:cNvPr id="3" name="2 - Θέση περιεχομένου"/>
          <p:cNvSpPr>
            <a:spLocks noGrp="1"/>
          </p:cNvSpPr>
          <p:nvPr>
            <p:ph idx="1"/>
          </p:nvPr>
        </p:nvSpPr>
        <p:spPr>
          <a:xfrm>
            <a:off x="467544" y="476672"/>
            <a:ext cx="7228656" cy="5979064"/>
          </a:xfrm>
        </p:spPr>
        <p:txBody>
          <a:bodyPr>
            <a:normAutofit lnSpcReduction="10000"/>
          </a:bodyPr>
          <a:lstStyle/>
          <a:p>
            <a:r>
              <a:rPr lang="el-GR" dirty="0" smtClean="0">
                <a:solidFill>
                  <a:srgbClr val="FFFF00"/>
                </a:solidFill>
              </a:rPr>
              <a:t>Στο ίδιο έργο η Εκάβη παρακινεί τον Μενέλαο να σκοτώσει την Ελένη, αιτία όλων των δεινών τους, Ελλήνων και Τρώων: </a:t>
            </a:r>
          </a:p>
          <a:p>
            <a:pPr>
              <a:buNone/>
            </a:pPr>
            <a:r>
              <a:rPr lang="el-GR" dirty="0" smtClean="0">
                <a:solidFill>
                  <a:srgbClr val="FFFF00"/>
                </a:solidFill>
              </a:rPr>
              <a:t>   </a:t>
            </a:r>
          </a:p>
          <a:p>
            <a:pPr>
              <a:buNone/>
            </a:pPr>
            <a:r>
              <a:rPr lang="el-GR" i="1" dirty="0" smtClean="0">
                <a:solidFill>
                  <a:srgbClr val="FFFF00"/>
                </a:solidFill>
              </a:rPr>
              <a:t>« Μπράβο σου Μενέλαε αν τη σκοτώσεις!</a:t>
            </a:r>
          </a:p>
          <a:p>
            <a:pPr>
              <a:buNone/>
            </a:pPr>
            <a:r>
              <a:rPr lang="el-GR" i="1" dirty="0" smtClean="0">
                <a:solidFill>
                  <a:srgbClr val="FFFF00"/>
                </a:solidFill>
              </a:rPr>
              <a:t>   Μην τη βλέπεις όμως. Μη σε πιάσει ο πόθος της. </a:t>
            </a:r>
          </a:p>
          <a:p>
            <a:pPr>
              <a:buNone/>
            </a:pPr>
            <a:r>
              <a:rPr lang="el-GR" i="1" dirty="0" smtClean="0">
                <a:solidFill>
                  <a:srgbClr val="FFFF00"/>
                </a:solidFill>
              </a:rPr>
              <a:t>   Κυριεύει τους  άντρες, καίει τα σπίτια!</a:t>
            </a:r>
          </a:p>
          <a:p>
            <a:pPr>
              <a:buNone/>
            </a:pPr>
            <a:r>
              <a:rPr lang="el-GR" i="1" dirty="0" smtClean="0">
                <a:solidFill>
                  <a:srgbClr val="FFFF00"/>
                </a:solidFill>
              </a:rPr>
              <a:t>   Πατρίδες ολόκληρες.</a:t>
            </a:r>
          </a:p>
          <a:p>
            <a:pPr>
              <a:buNone/>
            </a:pPr>
            <a:r>
              <a:rPr lang="el-GR" i="1" dirty="0" smtClean="0">
                <a:solidFill>
                  <a:srgbClr val="FFFF00"/>
                </a:solidFill>
              </a:rPr>
              <a:t>   Δαίμονας είναι η γοητεία της.</a:t>
            </a:r>
          </a:p>
          <a:p>
            <a:pPr>
              <a:buNone/>
            </a:pPr>
            <a:r>
              <a:rPr lang="el-GR" i="1" dirty="0" smtClean="0">
                <a:solidFill>
                  <a:srgbClr val="FFFF00"/>
                </a:solidFill>
              </a:rPr>
              <a:t>   την ξέρω εγώ. Και συ. Και οι παθόντες.»</a:t>
            </a:r>
          </a:p>
          <a:p>
            <a:pPr>
              <a:buNone/>
            </a:pPr>
            <a:endParaRPr lang="el-GR" dirty="0" smtClean="0">
              <a:solidFill>
                <a:srgbClr val="FFFF00"/>
              </a:solidFill>
            </a:endParaRPr>
          </a:p>
          <a:p>
            <a:pPr algn="r">
              <a:buNone/>
            </a:pPr>
            <a:r>
              <a:rPr lang="el-GR" sz="2000" dirty="0" smtClean="0">
                <a:solidFill>
                  <a:srgbClr val="FFFF00"/>
                </a:solidFill>
              </a:rPr>
              <a:t>Ευριπίδη, Τρωάδες (στ. 890-900)</a:t>
            </a:r>
          </a:p>
          <a:p>
            <a:pPr>
              <a:buNone/>
            </a:pPr>
            <a:endParaRPr lang="el-GR" dirty="0"/>
          </a:p>
        </p:txBody>
      </p:sp>
      <p:sp>
        <p:nvSpPr>
          <p:cNvPr id="4" name="3 - Θέση αριθμού διαφάνειας"/>
          <p:cNvSpPr>
            <a:spLocks noGrp="1"/>
          </p:cNvSpPr>
          <p:nvPr>
            <p:ph type="sldNum" sz="quarter" idx="12"/>
          </p:nvPr>
        </p:nvSpPr>
        <p:spPr/>
        <p:txBody>
          <a:bodyPr/>
          <a:lstStyle/>
          <a:p>
            <a:fld id="{6A1554FB-CBE9-4868-9C00-CCEB7B41BCC9}" type="slidenum">
              <a:rPr lang="el-GR" smtClean="0"/>
              <a:pPr/>
              <a:t>36</a:t>
            </a:fld>
            <a:endParaRPr lang="el-GR"/>
          </a:p>
        </p:txBody>
      </p:sp>
      <p:sp>
        <p:nvSpPr>
          <p:cNvPr id="5" name="4 - Θέση υποσέλιδου"/>
          <p:cNvSpPr>
            <a:spLocks noGrp="1"/>
          </p:cNvSpPr>
          <p:nvPr>
            <p:ph type="ftr" sz="quarter" idx="11"/>
          </p:nvPr>
        </p:nvSpPr>
        <p:spPr/>
        <p:txBody>
          <a:bodyPr/>
          <a:lstStyle/>
          <a:p>
            <a:r>
              <a:rPr lang="el-GR" smtClean="0"/>
              <a:t>Ο.Π</a:t>
            </a: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3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3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3000"/>
                                        <p:tgtEl>
                                          <p:spTgt spid="3">
                                            <p:txEl>
                                              <p:pRg st="0" end="0"/>
                                            </p:txEl>
                                          </p:spTgt>
                                        </p:tgtEl>
                                      </p:cBhvr>
                                    </p:animEffect>
                                  </p:childTnLst>
                                </p:cTn>
                              </p:par>
                            </p:childTnLst>
                          </p:cTn>
                        </p:par>
                        <p:par>
                          <p:cTn id="10" fill="hold">
                            <p:stCondLst>
                              <p:cond delay="3000"/>
                            </p:stCondLst>
                            <p:childTnLst>
                              <p:par>
                                <p:cTn id="11" presetID="53"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2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5" dur="2000"/>
                                        <p:tgtEl>
                                          <p:spTgt spid="3">
                                            <p:txEl>
                                              <p:pRg st="2" end="2"/>
                                            </p:txEl>
                                          </p:spTgt>
                                        </p:tgtEl>
                                      </p:cBhvr>
                                    </p:animEffect>
                                  </p:childTnLst>
                                </p:cTn>
                              </p:par>
                            </p:childTnLst>
                          </p:cTn>
                        </p:par>
                        <p:par>
                          <p:cTn id="16" fill="hold">
                            <p:stCondLst>
                              <p:cond delay="5000"/>
                            </p:stCondLst>
                            <p:childTnLst>
                              <p:par>
                                <p:cTn id="17" presetID="53"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2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1" dur="2000"/>
                                        <p:tgtEl>
                                          <p:spTgt spid="3">
                                            <p:txEl>
                                              <p:pRg st="3" end="3"/>
                                            </p:txEl>
                                          </p:spTgt>
                                        </p:tgtEl>
                                      </p:cBhvr>
                                    </p:animEffect>
                                  </p:childTnLst>
                                </p:cTn>
                              </p:par>
                            </p:childTnLst>
                          </p:cTn>
                        </p:par>
                        <p:par>
                          <p:cTn id="22" fill="hold">
                            <p:stCondLst>
                              <p:cond delay="7000"/>
                            </p:stCondLst>
                            <p:childTnLst>
                              <p:par>
                                <p:cTn id="23" presetID="53" presetClass="entr" presetSubtype="0"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p:cTn id="25"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6" dur="2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7" dur="2000"/>
                                        <p:tgtEl>
                                          <p:spTgt spid="3">
                                            <p:txEl>
                                              <p:pRg st="4" end="4"/>
                                            </p:txEl>
                                          </p:spTgt>
                                        </p:tgtEl>
                                      </p:cBhvr>
                                    </p:animEffect>
                                  </p:childTnLst>
                                </p:cTn>
                              </p:par>
                            </p:childTnLst>
                          </p:cTn>
                        </p:par>
                        <p:par>
                          <p:cTn id="28" fill="hold">
                            <p:stCondLst>
                              <p:cond delay="9000"/>
                            </p:stCondLst>
                            <p:childTnLst>
                              <p:par>
                                <p:cTn id="29" presetID="53" presetClass="entr" presetSubtype="0" fill="hold"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p:cTn id="31" dur="2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2" dur="20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3" dur="2000"/>
                                        <p:tgtEl>
                                          <p:spTgt spid="3">
                                            <p:txEl>
                                              <p:pRg st="5" end="5"/>
                                            </p:txEl>
                                          </p:spTgt>
                                        </p:tgtEl>
                                      </p:cBhvr>
                                    </p:animEffect>
                                  </p:childTnLst>
                                </p:cTn>
                              </p:par>
                            </p:childTnLst>
                          </p:cTn>
                        </p:par>
                        <p:par>
                          <p:cTn id="34" fill="hold">
                            <p:stCondLst>
                              <p:cond delay="11000"/>
                            </p:stCondLst>
                            <p:childTnLst>
                              <p:par>
                                <p:cTn id="35" presetID="53" presetClass="entr" presetSubtype="0" fill="hold"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p:cTn id="37" dur="2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8" dur="20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9" dur="2000"/>
                                        <p:tgtEl>
                                          <p:spTgt spid="3">
                                            <p:txEl>
                                              <p:pRg st="6" end="6"/>
                                            </p:txEl>
                                          </p:spTgt>
                                        </p:tgtEl>
                                      </p:cBhvr>
                                    </p:animEffect>
                                  </p:childTnLst>
                                </p:cTn>
                              </p:par>
                            </p:childTnLst>
                          </p:cTn>
                        </p:par>
                        <p:par>
                          <p:cTn id="40" fill="hold">
                            <p:stCondLst>
                              <p:cond delay="13000"/>
                            </p:stCondLst>
                            <p:childTnLst>
                              <p:par>
                                <p:cTn id="41" presetID="53" presetClass="entr" presetSubtype="0" fill="hold" nodeType="after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p:cTn id="43" dur="2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4" dur="20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45" dur="2000"/>
                                        <p:tgtEl>
                                          <p:spTgt spid="3">
                                            <p:txEl>
                                              <p:pRg st="7" end="7"/>
                                            </p:txEl>
                                          </p:spTgt>
                                        </p:tgtEl>
                                      </p:cBhvr>
                                    </p:animEffect>
                                  </p:childTnLst>
                                </p:cTn>
                              </p:par>
                            </p:childTnLst>
                          </p:cTn>
                        </p:par>
                        <p:par>
                          <p:cTn id="46" fill="hold">
                            <p:stCondLst>
                              <p:cond delay="15000"/>
                            </p:stCondLst>
                            <p:childTnLst>
                              <p:par>
                                <p:cTn id="47" presetID="53" presetClass="entr" presetSubtype="0" fill="hold" nodeType="after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p:cTn id="49" dur="2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50" dur="20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51"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digitalschool.minedu.gov.gr/modules/ebook/show.php/DSDIM-C103/88/698,2635/images/img5_24.jpg"/>
          <p:cNvPicPr>
            <a:picLocks noChangeAspect="1" noChangeArrowheads="1"/>
          </p:cNvPicPr>
          <p:nvPr/>
        </p:nvPicPr>
        <p:blipFill>
          <a:blip r:embed="rId3" cstate="print">
            <a:lum bright="-20000" contrast="-30000"/>
          </a:blip>
          <a:srcRect/>
          <a:stretch>
            <a:fillRect/>
          </a:stretch>
        </p:blipFill>
        <p:spPr bwMode="auto">
          <a:xfrm>
            <a:off x="0" y="0"/>
            <a:ext cx="8172399" cy="6858000"/>
          </a:xfrm>
          <a:prstGeom prst="rect">
            <a:avLst/>
          </a:prstGeom>
          <a:noFill/>
        </p:spPr>
      </p:pic>
      <p:sp>
        <p:nvSpPr>
          <p:cNvPr id="3" name="2 - Θέση περιεχομένου"/>
          <p:cNvSpPr>
            <a:spLocks noGrp="1"/>
          </p:cNvSpPr>
          <p:nvPr>
            <p:ph idx="1"/>
          </p:nvPr>
        </p:nvSpPr>
        <p:spPr>
          <a:xfrm>
            <a:off x="611560" y="548680"/>
            <a:ext cx="7084640" cy="5907056"/>
          </a:xfrm>
        </p:spPr>
        <p:txBody>
          <a:bodyPr>
            <a:normAutofit fontScale="85000" lnSpcReduction="20000"/>
          </a:bodyPr>
          <a:lstStyle/>
          <a:p>
            <a:r>
              <a:rPr lang="el-GR" dirty="0" smtClean="0">
                <a:solidFill>
                  <a:srgbClr val="FFFF00"/>
                </a:solidFill>
              </a:rPr>
              <a:t>Στις Τρωάδες (415 </a:t>
            </a:r>
            <a:r>
              <a:rPr lang="el-GR" dirty="0" err="1" smtClean="0">
                <a:solidFill>
                  <a:srgbClr val="FFFF00"/>
                </a:solidFill>
              </a:rPr>
              <a:t>π.Χ</a:t>
            </a:r>
            <a:r>
              <a:rPr lang="el-GR" dirty="0" smtClean="0">
                <a:solidFill>
                  <a:srgbClr val="FFFF00"/>
                </a:solidFill>
              </a:rPr>
              <a:t>) η Ανδρομάχη θρηνώντας το γιο της, τον </a:t>
            </a:r>
            <a:r>
              <a:rPr lang="el-GR" dirty="0" err="1" smtClean="0">
                <a:solidFill>
                  <a:srgbClr val="FFFF00"/>
                </a:solidFill>
              </a:rPr>
              <a:t>Αστυάνακτα</a:t>
            </a:r>
            <a:r>
              <a:rPr lang="el-GR" dirty="0" smtClean="0">
                <a:solidFill>
                  <a:srgbClr val="FFFF00"/>
                </a:solidFill>
              </a:rPr>
              <a:t>, πριν οι Αχαιοί τον γκρεμίσουν απ’ τα τείχη, λέει: </a:t>
            </a:r>
          </a:p>
          <a:p>
            <a:endParaRPr lang="el-GR" dirty="0" smtClean="0">
              <a:solidFill>
                <a:srgbClr val="FFFF00"/>
              </a:solidFill>
            </a:endParaRPr>
          </a:p>
          <a:p>
            <a:pPr>
              <a:buNone/>
            </a:pPr>
            <a:r>
              <a:rPr lang="el-GR" dirty="0" smtClean="0">
                <a:solidFill>
                  <a:srgbClr val="FFFF00"/>
                </a:solidFill>
              </a:rPr>
              <a:t>   </a:t>
            </a:r>
            <a:r>
              <a:rPr lang="el-GR" i="1" dirty="0" smtClean="0">
                <a:solidFill>
                  <a:srgbClr val="FFFF00"/>
                </a:solidFill>
              </a:rPr>
              <a:t>«Αχ Ελένη </a:t>
            </a:r>
            <a:r>
              <a:rPr lang="el-GR" i="1" dirty="0" err="1" smtClean="0">
                <a:solidFill>
                  <a:srgbClr val="FFFF00"/>
                </a:solidFill>
              </a:rPr>
              <a:t>Ελένη</a:t>
            </a:r>
            <a:r>
              <a:rPr lang="el-GR" i="1" dirty="0" smtClean="0">
                <a:solidFill>
                  <a:srgbClr val="FFFF00"/>
                </a:solidFill>
              </a:rPr>
              <a:t> δεν είσαι του Δία κόρη</a:t>
            </a:r>
          </a:p>
          <a:p>
            <a:pPr>
              <a:buNone/>
            </a:pPr>
            <a:r>
              <a:rPr lang="el-GR" i="1" dirty="0" smtClean="0">
                <a:solidFill>
                  <a:srgbClr val="FFFF00"/>
                </a:solidFill>
              </a:rPr>
              <a:t>   Πολλοί σε έσπειραν εσένα</a:t>
            </a:r>
          </a:p>
          <a:p>
            <a:pPr>
              <a:buNone/>
            </a:pPr>
            <a:r>
              <a:rPr lang="el-GR" i="1" dirty="0" smtClean="0">
                <a:solidFill>
                  <a:srgbClr val="FFFF00"/>
                </a:solidFill>
              </a:rPr>
              <a:t>   η εκδίκηση και ο Φθόνος και ο Φόβος</a:t>
            </a:r>
          </a:p>
          <a:p>
            <a:pPr>
              <a:buNone/>
            </a:pPr>
            <a:r>
              <a:rPr lang="el-GR" i="1" dirty="0" smtClean="0">
                <a:solidFill>
                  <a:srgbClr val="FFFF00"/>
                </a:solidFill>
              </a:rPr>
              <a:t>   και ο θάνατος σ’ έσπειρε!</a:t>
            </a:r>
          </a:p>
          <a:p>
            <a:pPr>
              <a:buNone/>
            </a:pPr>
            <a:r>
              <a:rPr lang="el-GR" i="1" dirty="0" smtClean="0">
                <a:solidFill>
                  <a:srgbClr val="FFFF00"/>
                </a:solidFill>
              </a:rPr>
              <a:t>   και όλες οι πληγές της γης σε έσπειραν.</a:t>
            </a:r>
          </a:p>
          <a:p>
            <a:pPr>
              <a:buNone/>
            </a:pPr>
            <a:r>
              <a:rPr lang="el-GR" i="1" dirty="0" smtClean="0">
                <a:solidFill>
                  <a:srgbClr val="FFFF00"/>
                </a:solidFill>
              </a:rPr>
              <a:t>   Δεν μπορεί. Όχι δε σε γέννησε ο Δίας</a:t>
            </a:r>
          </a:p>
          <a:p>
            <a:pPr>
              <a:buNone/>
            </a:pPr>
            <a:r>
              <a:rPr lang="el-GR" i="1" dirty="0" smtClean="0">
                <a:solidFill>
                  <a:srgbClr val="FFFF00"/>
                </a:solidFill>
              </a:rPr>
              <a:t>   για τη συφορά γραμμένη όλων </a:t>
            </a:r>
          </a:p>
          <a:p>
            <a:pPr>
              <a:buNone/>
            </a:pPr>
            <a:r>
              <a:rPr lang="el-GR" i="1" dirty="0" smtClean="0">
                <a:solidFill>
                  <a:srgbClr val="FFFF00"/>
                </a:solidFill>
              </a:rPr>
              <a:t>   - και Ελλήνων και Τρώων…….</a:t>
            </a:r>
          </a:p>
          <a:p>
            <a:pPr>
              <a:buNone/>
            </a:pPr>
            <a:r>
              <a:rPr lang="el-GR" i="1" dirty="0" smtClean="0">
                <a:solidFill>
                  <a:srgbClr val="FFFF00"/>
                </a:solidFill>
              </a:rPr>
              <a:t>   αχ να χαθείς κατάρατη</a:t>
            </a:r>
          </a:p>
          <a:p>
            <a:pPr>
              <a:buNone/>
            </a:pPr>
            <a:r>
              <a:rPr lang="el-GR" i="1" dirty="0" smtClean="0">
                <a:solidFill>
                  <a:srgbClr val="FFFF00"/>
                </a:solidFill>
              </a:rPr>
              <a:t>   Για τα ωραία σου μάτια ρήμαξε η Τροία.</a:t>
            </a:r>
          </a:p>
          <a:p>
            <a:pPr>
              <a:buNone/>
            </a:pPr>
            <a:endParaRPr lang="el-GR" dirty="0" smtClean="0">
              <a:solidFill>
                <a:schemeClr val="bg1"/>
              </a:solidFill>
            </a:endParaRPr>
          </a:p>
          <a:p>
            <a:pPr algn="r">
              <a:buNone/>
            </a:pPr>
            <a:r>
              <a:rPr lang="el-GR" sz="2000" dirty="0" smtClean="0">
                <a:solidFill>
                  <a:schemeClr val="bg1"/>
                </a:solidFill>
              </a:rPr>
              <a:t>Ευριπίδη, Τρωάδες (στ. 766-773</a:t>
            </a:r>
            <a:r>
              <a:rPr lang="el-GR" sz="2000" dirty="0" smtClean="0"/>
              <a:t>)</a:t>
            </a:r>
          </a:p>
          <a:p>
            <a:pPr>
              <a:buNone/>
            </a:pPr>
            <a:endParaRPr lang="el-GR" dirty="0" smtClean="0"/>
          </a:p>
          <a:p>
            <a:endParaRPr lang="el-GR" dirty="0"/>
          </a:p>
        </p:txBody>
      </p:sp>
      <p:sp>
        <p:nvSpPr>
          <p:cNvPr id="4" name="3 - Θέση αριθμού διαφάνειας"/>
          <p:cNvSpPr>
            <a:spLocks noGrp="1"/>
          </p:cNvSpPr>
          <p:nvPr>
            <p:ph type="sldNum" sz="quarter" idx="12"/>
          </p:nvPr>
        </p:nvSpPr>
        <p:spPr/>
        <p:txBody>
          <a:bodyPr/>
          <a:lstStyle/>
          <a:p>
            <a:fld id="{6A1554FB-CBE9-4868-9C00-CCEB7B41BCC9}" type="slidenum">
              <a:rPr lang="el-GR" smtClean="0"/>
              <a:pPr/>
              <a:t>37</a:t>
            </a:fld>
            <a:endParaRPr lang="el-GR"/>
          </a:p>
        </p:txBody>
      </p:sp>
      <p:sp>
        <p:nvSpPr>
          <p:cNvPr id="5" name="4 - Θέση υποσέλιδου"/>
          <p:cNvSpPr>
            <a:spLocks noGrp="1"/>
          </p:cNvSpPr>
          <p:nvPr>
            <p:ph type="ftr" sz="quarter" idx="11"/>
          </p:nvPr>
        </p:nvSpPr>
        <p:spPr/>
        <p:txBody>
          <a:bodyPr/>
          <a:lstStyle/>
          <a:p>
            <a:r>
              <a:rPr lang="el-GR" smtClean="0"/>
              <a:t>Ο.Π</a:t>
            </a: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3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3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3000"/>
                                        <p:tgtEl>
                                          <p:spTgt spid="3">
                                            <p:txEl>
                                              <p:pRg st="0" end="0"/>
                                            </p:txEl>
                                          </p:spTgt>
                                        </p:tgtEl>
                                      </p:cBhvr>
                                    </p:animEffect>
                                  </p:childTnLst>
                                </p:cTn>
                              </p:par>
                            </p:childTnLst>
                          </p:cTn>
                        </p:par>
                        <p:par>
                          <p:cTn id="10" fill="hold">
                            <p:stCondLst>
                              <p:cond delay="4000"/>
                            </p:stCondLst>
                            <p:childTnLst>
                              <p:par>
                                <p:cTn id="11" presetID="53"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2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5" dur="2000"/>
                                        <p:tgtEl>
                                          <p:spTgt spid="3">
                                            <p:txEl>
                                              <p:pRg st="2" end="2"/>
                                            </p:txEl>
                                          </p:spTgt>
                                        </p:tgtEl>
                                      </p:cBhvr>
                                    </p:animEffect>
                                  </p:childTnLst>
                                </p:cTn>
                              </p:par>
                            </p:childTnLst>
                          </p:cTn>
                        </p:par>
                        <p:par>
                          <p:cTn id="16" fill="hold">
                            <p:stCondLst>
                              <p:cond delay="6000"/>
                            </p:stCondLst>
                            <p:childTnLst>
                              <p:par>
                                <p:cTn id="17" presetID="53"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2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1" dur="2000"/>
                                        <p:tgtEl>
                                          <p:spTgt spid="3">
                                            <p:txEl>
                                              <p:pRg st="3" end="3"/>
                                            </p:txEl>
                                          </p:spTgt>
                                        </p:tgtEl>
                                      </p:cBhvr>
                                    </p:animEffect>
                                  </p:childTnLst>
                                </p:cTn>
                              </p:par>
                            </p:childTnLst>
                          </p:cTn>
                        </p:par>
                        <p:par>
                          <p:cTn id="22" fill="hold">
                            <p:stCondLst>
                              <p:cond delay="8000"/>
                            </p:stCondLst>
                            <p:childTnLst>
                              <p:par>
                                <p:cTn id="23" presetID="53" presetClass="entr" presetSubtype="0"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p:cTn id="25"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6" dur="2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7" dur="2000"/>
                                        <p:tgtEl>
                                          <p:spTgt spid="3">
                                            <p:txEl>
                                              <p:pRg st="4" end="4"/>
                                            </p:txEl>
                                          </p:spTgt>
                                        </p:tgtEl>
                                      </p:cBhvr>
                                    </p:animEffect>
                                  </p:childTnLst>
                                </p:cTn>
                              </p:par>
                            </p:childTnLst>
                          </p:cTn>
                        </p:par>
                        <p:par>
                          <p:cTn id="28" fill="hold">
                            <p:stCondLst>
                              <p:cond delay="10000"/>
                            </p:stCondLst>
                            <p:childTnLst>
                              <p:par>
                                <p:cTn id="29" presetID="53" presetClass="entr" presetSubtype="0" fill="hold"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p:cTn id="31" dur="2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2" dur="20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3" dur="2000"/>
                                        <p:tgtEl>
                                          <p:spTgt spid="3">
                                            <p:txEl>
                                              <p:pRg st="5" end="5"/>
                                            </p:txEl>
                                          </p:spTgt>
                                        </p:tgtEl>
                                      </p:cBhvr>
                                    </p:animEffect>
                                  </p:childTnLst>
                                </p:cTn>
                              </p:par>
                            </p:childTnLst>
                          </p:cTn>
                        </p:par>
                        <p:par>
                          <p:cTn id="34" fill="hold">
                            <p:stCondLst>
                              <p:cond delay="12000"/>
                            </p:stCondLst>
                            <p:childTnLst>
                              <p:par>
                                <p:cTn id="35" presetID="53" presetClass="entr" presetSubtype="0" fill="hold"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p:cTn id="37" dur="2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8" dur="20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9" dur="2000"/>
                                        <p:tgtEl>
                                          <p:spTgt spid="3">
                                            <p:txEl>
                                              <p:pRg st="6" end="6"/>
                                            </p:txEl>
                                          </p:spTgt>
                                        </p:tgtEl>
                                      </p:cBhvr>
                                    </p:animEffect>
                                  </p:childTnLst>
                                </p:cTn>
                              </p:par>
                            </p:childTnLst>
                          </p:cTn>
                        </p:par>
                        <p:par>
                          <p:cTn id="40" fill="hold">
                            <p:stCondLst>
                              <p:cond delay="14000"/>
                            </p:stCondLst>
                            <p:childTnLst>
                              <p:par>
                                <p:cTn id="41" presetID="53" presetClass="entr" presetSubtype="0" fill="hold" nodeType="after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p:cTn id="43" dur="2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4" dur="20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45" dur="2000"/>
                                        <p:tgtEl>
                                          <p:spTgt spid="3">
                                            <p:txEl>
                                              <p:pRg st="7" end="7"/>
                                            </p:txEl>
                                          </p:spTgt>
                                        </p:tgtEl>
                                      </p:cBhvr>
                                    </p:animEffect>
                                  </p:childTnLst>
                                </p:cTn>
                              </p:par>
                            </p:childTnLst>
                          </p:cTn>
                        </p:par>
                        <p:par>
                          <p:cTn id="46" fill="hold">
                            <p:stCondLst>
                              <p:cond delay="16000"/>
                            </p:stCondLst>
                            <p:childTnLst>
                              <p:par>
                                <p:cTn id="47" presetID="53" presetClass="entr" presetSubtype="0" fill="hold" nodeType="after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p:cTn id="49" dur="2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0" dur="20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51" dur="2000"/>
                                        <p:tgtEl>
                                          <p:spTgt spid="3">
                                            <p:txEl>
                                              <p:pRg st="8" end="8"/>
                                            </p:txEl>
                                          </p:spTgt>
                                        </p:tgtEl>
                                      </p:cBhvr>
                                    </p:animEffect>
                                  </p:childTnLst>
                                </p:cTn>
                              </p:par>
                            </p:childTnLst>
                          </p:cTn>
                        </p:par>
                        <p:par>
                          <p:cTn id="52" fill="hold">
                            <p:stCondLst>
                              <p:cond delay="18000"/>
                            </p:stCondLst>
                            <p:childTnLst>
                              <p:par>
                                <p:cTn id="53" presetID="53" presetClass="entr" presetSubtype="0" fill="hold" nodeType="after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p:cTn id="55" dur="2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56" dur="20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57" dur="2000"/>
                                        <p:tgtEl>
                                          <p:spTgt spid="3">
                                            <p:txEl>
                                              <p:pRg st="9" end="9"/>
                                            </p:txEl>
                                          </p:spTgt>
                                        </p:tgtEl>
                                      </p:cBhvr>
                                    </p:animEffect>
                                  </p:childTnLst>
                                </p:cTn>
                              </p:par>
                            </p:childTnLst>
                          </p:cTn>
                        </p:par>
                        <p:par>
                          <p:cTn id="58" fill="hold">
                            <p:stCondLst>
                              <p:cond delay="20000"/>
                            </p:stCondLst>
                            <p:childTnLst>
                              <p:par>
                                <p:cTn id="59" presetID="53" presetClass="entr" presetSubtype="0" fill="hold" nodeType="after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 calcmode="lin" valueType="num">
                                      <p:cBhvr>
                                        <p:cTn id="61" dur="20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62" dur="20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63" dur="2000"/>
                                        <p:tgtEl>
                                          <p:spTgt spid="3">
                                            <p:txEl>
                                              <p:pRg st="10" end="10"/>
                                            </p:txEl>
                                          </p:spTgt>
                                        </p:tgtEl>
                                      </p:cBhvr>
                                    </p:animEffect>
                                  </p:childTnLst>
                                </p:cTn>
                              </p:par>
                            </p:childTnLst>
                          </p:cTn>
                        </p:par>
                        <p:par>
                          <p:cTn id="64" fill="hold">
                            <p:stCondLst>
                              <p:cond delay="22000"/>
                            </p:stCondLst>
                            <p:childTnLst>
                              <p:par>
                                <p:cTn id="65" presetID="53" presetClass="entr" presetSubtype="0" fill="hold" nodeType="after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anim calcmode="lin" valueType="num">
                                      <p:cBhvr>
                                        <p:cTn id="67" dur="20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68" dur="2000" fill="hold"/>
                                        <p:tgtEl>
                                          <p:spTgt spid="3">
                                            <p:txEl>
                                              <p:pRg st="11" end="11"/>
                                            </p:txEl>
                                          </p:spTgt>
                                        </p:tgtEl>
                                        <p:attrNameLst>
                                          <p:attrName>ppt_h</p:attrName>
                                        </p:attrNameLst>
                                      </p:cBhvr>
                                      <p:tavLst>
                                        <p:tav tm="0">
                                          <p:val>
                                            <p:fltVal val="0"/>
                                          </p:val>
                                        </p:tav>
                                        <p:tav tm="100000">
                                          <p:val>
                                            <p:strVal val="#ppt_h"/>
                                          </p:val>
                                        </p:tav>
                                      </p:tavLst>
                                    </p:anim>
                                    <p:animEffect transition="in" filter="fade">
                                      <p:cBhvr>
                                        <p:cTn id="69" dur="2000"/>
                                        <p:tgtEl>
                                          <p:spTgt spid="3">
                                            <p:txEl>
                                              <p:pRg st="11" end="11"/>
                                            </p:txEl>
                                          </p:spTgt>
                                        </p:tgtEl>
                                      </p:cBhvr>
                                    </p:animEffect>
                                  </p:childTnLst>
                                </p:cTn>
                              </p:par>
                            </p:childTnLst>
                          </p:cTn>
                        </p:par>
                        <p:par>
                          <p:cTn id="70" fill="hold">
                            <p:stCondLst>
                              <p:cond delay="24000"/>
                            </p:stCondLst>
                            <p:childTnLst>
                              <p:par>
                                <p:cTn id="71" presetID="53" presetClass="entr" presetSubtype="0" fill="hold" nodeType="afterEffect">
                                  <p:stCondLst>
                                    <p:cond delay="0"/>
                                  </p:stCondLst>
                                  <p:childTnLst>
                                    <p:set>
                                      <p:cBhvr>
                                        <p:cTn id="72" dur="1" fill="hold">
                                          <p:stCondLst>
                                            <p:cond delay="0"/>
                                          </p:stCondLst>
                                        </p:cTn>
                                        <p:tgtEl>
                                          <p:spTgt spid="3">
                                            <p:txEl>
                                              <p:pRg st="13" end="13"/>
                                            </p:txEl>
                                          </p:spTgt>
                                        </p:tgtEl>
                                        <p:attrNameLst>
                                          <p:attrName>style.visibility</p:attrName>
                                        </p:attrNameLst>
                                      </p:cBhvr>
                                      <p:to>
                                        <p:strVal val="visible"/>
                                      </p:to>
                                    </p:set>
                                    <p:anim calcmode="lin" valueType="num">
                                      <p:cBhvr>
                                        <p:cTn id="73" dur="2000" fill="hold"/>
                                        <p:tgtEl>
                                          <p:spTgt spid="3">
                                            <p:txEl>
                                              <p:pRg st="13" end="13"/>
                                            </p:txEl>
                                          </p:spTgt>
                                        </p:tgtEl>
                                        <p:attrNameLst>
                                          <p:attrName>ppt_w</p:attrName>
                                        </p:attrNameLst>
                                      </p:cBhvr>
                                      <p:tavLst>
                                        <p:tav tm="0">
                                          <p:val>
                                            <p:fltVal val="0"/>
                                          </p:val>
                                        </p:tav>
                                        <p:tav tm="100000">
                                          <p:val>
                                            <p:strVal val="#ppt_w"/>
                                          </p:val>
                                        </p:tav>
                                      </p:tavLst>
                                    </p:anim>
                                    <p:anim calcmode="lin" valueType="num">
                                      <p:cBhvr>
                                        <p:cTn id="74" dur="2000" fill="hold"/>
                                        <p:tgtEl>
                                          <p:spTgt spid="3">
                                            <p:txEl>
                                              <p:pRg st="13" end="13"/>
                                            </p:txEl>
                                          </p:spTgt>
                                        </p:tgtEl>
                                        <p:attrNameLst>
                                          <p:attrName>ppt_h</p:attrName>
                                        </p:attrNameLst>
                                      </p:cBhvr>
                                      <p:tavLst>
                                        <p:tav tm="0">
                                          <p:val>
                                            <p:fltVal val="0"/>
                                          </p:val>
                                        </p:tav>
                                        <p:tav tm="100000">
                                          <p:val>
                                            <p:strVal val="#ppt_h"/>
                                          </p:val>
                                        </p:tav>
                                      </p:tavLst>
                                    </p:anim>
                                    <p:animEffect transition="in" filter="fade">
                                      <p:cBhvr>
                                        <p:cTn id="75" dur="20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3" cstate="print">
            <a:lum bright="-20000"/>
          </a:blip>
          <a:srcRect/>
          <a:stretch>
            <a:fillRect/>
          </a:stretch>
        </p:blipFill>
        <p:spPr bwMode="auto">
          <a:xfrm>
            <a:off x="0" y="-43669"/>
            <a:ext cx="8244408" cy="6901669"/>
          </a:xfrm>
          <a:prstGeom prst="rect">
            <a:avLst/>
          </a:prstGeom>
          <a:noFill/>
          <a:ln w="9525">
            <a:noFill/>
            <a:miter lim="800000"/>
            <a:headEnd/>
            <a:tailEnd/>
          </a:ln>
          <a:effectLst/>
        </p:spPr>
      </p:pic>
      <p:sp>
        <p:nvSpPr>
          <p:cNvPr id="2" name="1 - Τίτλος"/>
          <p:cNvSpPr>
            <a:spLocks noGrp="1"/>
          </p:cNvSpPr>
          <p:nvPr>
            <p:ph type="title"/>
          </p:nvPr>
        </p:nvSpPr>
        <p:spPr>
          <a:xfrm>
            <a:off x="457200" y="320040"/>
            <a:ext cx="7239000" cy="732696"/>
          </a:xfrm>
        </p:spPr>
        <p:txBody>
          <a:bodyPr>
            <a:normAutofit fontScale="90000"/>
          </a:bodyPr>
          <a:lstStyle/>
          <a:p>
            <a:r>
              <a:rPr lang="el-GR" dirty="0" smtClean="0"/>
              <a:t>Ποια  είναι </a:t>
            </a:r>
            <a:r>
              <a:rPr lang="el-GR" dirty="0" err="1" smtClean="0"/>
              <a:t>στ’αληθεια</a:t>
            </a:r>
            <a:r>
              <a:rPr lang="el-GR" dirty="0" smtClean="0"/>
              <a:t> η </a:t>
            </a:r>
            <a:r>
              <a:rPr lang="el-GR" dirty="0" err="1" smtClean="0"/>
              <a:t>ελενη</a:t>
            </a:r>
            <a:r>
              <a:rPr lang="el-GR" dirty="0" smtClean="0"/>
              <a:t>;</a:t>
            </a:r>
            <a:endParaRPr lang="el-GR" dirty="0"/>
          </a:p>
        </p:txBody>
      </p:sp>
      <p:sp>
        <p:nvSpPr>
          <p:cNvPr id="3" name="2 - Θέση περιεχομένου"/>
          <p:cNvSpPr>
            <a:spLocks noGrp="1"/>
          </p:cNvSpPr>
          <p:nvPr>
            <p:ph idx="1"/>
          </p:nvPr>
        </p:nvSpPr>
        <p:spPr/>
        <p:txBody>
          <a:bodyPr>
            <a:normAutofit fontScale="92500"/>
          </a:bodyPr>
          <a:lstStyle/>
          <a:p>
            <a:r>
              <a:rPr lang="el-GR" dirty="0" smtClean="0">
                <a:solidFill>
                  <a:schemeClr val="accent4">
                    <a:lumMod val="20000"/>
                    <a:lumOff val="80000"/>
                  </a:schemeClr>
                </a:solidFill>
              </a:rPr>
              <a:t>Άπιστη, φιλάρεσκη, πλανεύτρα και αδίστακτη, η μοναδική αιτία του Τρωικού πολέμου, ο λόγος που χιλιάδες Τρώες και Έλληνες σκοτώθηκαν σε έναν ανίερο πόλεμο;</a:t>
            </a:r>
          </a:p>
          <a:p>
            <a:r>
              <a:rPr lang="el-GR" dirty="0" smtClean="0">
                <a:solidFill>
                  <a:schemeClr val="accent4">
                    <a:lumMod val="20000"/>
                    <a:lumOff val="80000"/>
                  </a:schemeClr>
                </a:solidFill>
              </a:rPr>
              <a:t>Θύμα των κοινωνικών συνθηκών της εποχής και των συναισθημάτων της, αναγκασμένη να παντρευτεί έναν άντρα που της επέβαλε η θέση της, αλλά ερωτευμένη μ’ έναν άλλο ενάντια στην ηθική της εποχής της  ; </a:t>
            </a:r>
          </a:p>
          <a:p>
            <a:r>
              <a:rPr lang="el-GR" dirty="0" smtClean="0">
                <a:solidFill>
                  <a:schemeClr val="accent4">
                    <a:lumMod val="20000"/>
                    <a:lumOff val="80000"/>
                  </a:schemeClr>
                </a:solidFill>
              </a:rPr>
              <a:t>Μια εμπνευσμένη γυναίκα, που σαν μια πρώιμη Ασπασία, σπάει τα δεσμά του τυποποιημένου γυναικείου ρόλου στην Αρχαιότητα;</a:t>
            </a:r>
          </a:p>
          <a:p>
            <a:endParaRPr lang="el-GR" dirty="0"/>
          </a:p>
        </p:txBody>
      </p:sp>
      <p:sp>
        <p:nvSpPr>
          <p:cNvPr id="5" name="4 - Θέση αριθμού διαφάνειας"/>
          <p:cNvSpPr>
            <a:spLocks noGrp="1"/>
          </p:cNvSpPr>
          <p:nvPr>
            <p:ph type="sldNum" sz="quarter" idx="12"/>
          </p:nvPr>
        </p:nvSpPr>
        <p:spPr/>
        <p:txBody>
          <a:bodyPr/>
          <a:lstStyle/>
          <a:p>
            <a:fld id="{6A1554FB-CBE9-4868-9C00-CCEB7B41BCC9}" type="slidenum">
              <a:rPr lang="el-GR" smtClean="0"/>
              <a:pPr/>
              <a:t>38</a:t>
            </a:fld>
            <a:endParaRPr lang="el-GR"/>
          </a:p>
        </p:txBody>
      </p:sp>
      <p:sp>
        <p:nvSpPr>
          <p:cNvPr id="6" name="5 - Θέση υποσέλιδου"/>
          <p:cNvSpPr>
            <a:spLocks noGrp="1"/>
          </p:cNvSpPr>
          <p:nvPr>
            <p:ph type="ftr" sz="quarter" idx="11"/>
          </p:nvPr>
        </p:nvSpPr>
        <p:spPr/>
        <p:txBody>
          <a:bodyPr/>
          <a:lstStyle/>
          <a:p>
            <a:r>
              <a:rPr lang="el-GR" smtClean="0"/>
              <a:t>Ο.Π</a:t>
            </a: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strVal val="#ppt_w*0.70"/>
                                          </p:val>
                                        </p:tav>
                                        <p:tav tm="100000">
                                          <p:val>
                                            <p:strVal val="#ppt_w"/>
                                          </p:val>
                                        </p:tav>
                                      </p:tavLst>
                                    </p:anim>
                                    <p:anim calcmode="lin" valueType="num">
                                      <p:cBhvr>
                                        <p:cTn id="8" dur="3000" fill="hold"/>
                                        <p:tgtEl>
                                          <p:spTgt spid="2"/>
                                        </p:tgtEl>
                                        <p:attrNameLst>
                                          <p:attrName>ppt_h</p:attrName>
                                        </p:attrNameLst>
                                      </p:cBhvr>
                                      <p:tavLst>
                                        <p:tav tm="0">
                                          <p:val>
                                            <p:strVal val="#ppt_h"/>
                                          </p:val>
                                        </p:tav>
                                        <p:tav tm="100000">
                                          <p:val>
                                            <p:strVal val="#ppt_h"/>
                                          </p:val>
                                        </p:tav>
                                      </p:tavLst>
                                    </p:anim>
                                    <p:animEffect transition="in" filter="fade">
                                      <p:cBhvr>
                                        <p:cTn id="9" dur="3000"/>
                                        <p:tgtEl>
                                          <p:spTgt spid="2"/>
                                        </p:tgtEl>
                                      </p:cBhvr>
                                    </p:animEffect>
                                  </p:childTnLst>
                                </p:cTn>
                              </p:par>
                            </p:childTnLst>
                          </p:cTn>
                        </p:par>
                        <p:par>
                          <p:cTn id="10" fill="hold">
                            <p:stCondLst>
                              <p:cond delay="3000"/>
                            </p:stCondLst>
                            <p:childTnLst>
                              <p:par>
                                <p:cTn id="11" presetID="53" presetClass="entr" presetSubtype="0" fill="hold" nodeType="afterEffect">
                                  <p:stCondLst>
                                    <p:cond delay="100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3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3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3000"/>
                                        <p:tgtEl>
                                          <p:spTgt spid="3">
                                            <p:txEl>
                                              <p:pRg st="0" end="0"/>
                                            </p:txEl>
                                          </p:spTgt>
                                        </p:tgtEl>
                                      </p:cBhvr>
                                    </p:animEffect>
                                  </p:childTnLst>
                                </p:cTn>
                              </p:par>
                            </p:childTnLst>
                          </p:cTn>
                        </p:par>
                        <p:par>
                          <p:cTn id="16" fill="hold">
                            <p:stCondLst>
                              <p:cond delay="7000"/>
                            </p:stCondLst>
                            <p:childTnLst>
                              <p:par>
                                <p:cTn id="17" presetID="53" presetClass="entr" presetSubtype="0" fill="hold" nodeType="afterEffect">
                                  <p:stCondLst>
                                    <p:cond delay="100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3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3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3000"/>
                                        <p:tgtEl>
                                          <p:spTgt spid="3">
                                            <p:txEl>
                                              <p:pRg st="1" end="1"/>
                                            </p:txEl>
                                          </p:spTgt>
                                        </p:tgtEl>
                                      </p:cBhvr>
                                    </p:animEffect>
                                  </p:childTnLst>
                                </p:cTn>
                              </p:par>
                            </p:childTnLst>
                          </p:cTn>
                        </p:par>
                        <p:par>
                          <p:cTn id="22" fill="hold">
                            <p:stCondLst>
                              <p:cond delay="11000"/>
                            </p:stCondLst>
                            <p:childTnLst>
                              <p:par>
                                <p:cTn id="23" presetID="53" presetClass="entr" presetSubtype="0" fill="hold" nodeType="afterEffect">
                                  <p:stCondLst>
                                    <p:cond delay="100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3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3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7" dur="3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lum bright="-20000"/>
          </a:blip>
          <a:srcRect/>
          <a:stretch>
            <a:fillRect/>
          </a:stretch>
        </p:blipFill>
        <p:spPr bwMode="auto">
          <a:xfrm>
            <a:off x="0" y="-43669"/>
            <a:ext cx="8244408" cy="6901669"/>
          </a:xfrm>
          <a:prstGeom prst="rect">
            <a:avLst/>
          </a:prstGeom>
          <a:noFill/>
          <a:ln w="9525">
            <a:noFill/>
            <a:miter lim="800000"/>
            <a:headEnd/>
            <a:tailEnd/>
          </a:ln>
          <a:effectLst/>
        </p:spPr>
      </p:pic>
      <p:sp>
        <p:nvSpPr>
          <p:cNvPr id="3" name="2 - Θέση περιεχομένου"/>
          <p:cNvSpPr>
            <a:spLocks noGrp="1"/>
          </p:cNvSpPr>
          <p:nvPr>
            <p:ph idx="1"/>
          </p:nvPr>
        </p:nvSpPr>
        <p:spPr>
          <a:xfrm>
            <a:off x="467544" y="692696"/>
            <a:ext cx="7228656" cy="5763040"/>
          </a:xfrm>
        </p:spPr>
        <p:txBody>
          <a:bodyPr>
            <a:normAutofit lnSpcReduction="10000"/>
          </a:bodyPr>
          <a:lstStyle/>
          <a:p>
            <a:r>
              <a:rPr lang="el-GR" dirty="0" smtClean="0">
                <a:solidFill>
                  <a:schemeClr val="accent4">
                    <a:lumMod val="20000"/>
                    <a:lumOff val="80000"/>
                  </a:schemeClr>
                </a:solidFill>
              </a:rPr>
              <a:t>Θύμα των παιχνιδιών και της βούλησης των θεών, όργανο για να πετύχουν τις επιθυμίες και τα σχέδιά τους;</a:t>
            </a:r>
          </a:p>
          <a:p>
            <a:r>
              <a:rPr lang="el-GR" dirty="0" smtClean="0">
                <a:solidFill>
                  <a:schemeClr val="accent4">
                    <a:lumMod val="20000"/>
                    <a:lumOff val="80000"/>
                  </a:schemeClr>
                </a:solidFill>
              </a:rPr>
              <a:t>Πιστή και αφοσιωμένη σύζυγος, αδιάφορη απέναντι στους εξωσυζυγικούς πειρασμούς, τους οποίους αντιπαρέρχεται με ευελιξία και καλοπροαίρετο δόλο;</a:t>
            </a:r>
          </a:p>
          <a:p>
            <a:r>
              <a:rPr lang="el-GR" dirty="0" smtClean="0">
                <a:solidFill>
                  <a:schemeClr val="accent4">
                    <a:lumMod val="20000"/>
                    <a:lumOff val="80000"/>
                  </a:schemeClr>
                </a:solidFill>
              </a:rPr>
              <a:t>Προσηλωμένη στον ηρωικό κώδικα, έτοιμη να πεθάνει προκειμένου να υπερασπιστεί το όνομα, την τιμή, την αξιοπρέπειά της;</a:t>
            </a:r>
          </a:p>
          <a:p>
            <a:r>
              <a:rPr lang="el-GR" dirty="0" smtClean="0">
                <a:solidFill>
                  <a:schemeClr val="accent4">
                    <a:lumMod val="20000"/>
                    <a:lumOff val="80000"/>
                  </a:schemeClr>
                </a:solidFill>
              </a:rPr>
              <a:t>Η μήπως όλα αυτά μαζί σε μια </a:t>
            </a:r>
            <a:r>
              <a:rPr lang="el-GR" b="1" dirty="0" smtClean="0">
                <a:solidFill>
                  <a:schemeClr val="accent4">
                    <a:lumMod val="20000"/>
                    <a:lumOff val="80000"/>
                  </a:schemeClr>
                </a:solidFill>
              </a:rPr>
              <a:t>σύνθεση αντιθέσεων</a:t>
            </a:r>
            <a:r>
              <a:rPr lang="el-GR" dirty="0" smtClean="0">
                <a:solidFill>
                  <a:schemeClr val="accent4">
                    <a:lumMod val="20000"/>
                    <a:lumOff val="80000"/>
                  </a:schemeClr>
                </a:solidFill>
              </a:rPr>
              <a:t>, όπως κάθε ανθρώπινη ύπαρξη ατελής και τρωτή που παλεύει με τα πάθη και τις παρορμήσεις της ;  </a:t>
            </a:r>
          </a:p>
          <a:p>
            <a:endParaRPr lang="el-GR" dirty="0" smtClean="0">
              <a:solidFill>
                <a:schemeClr val="accent4">
                  <a:lumMod val="20000"/>
                  <a:lumOff val="80000"/>
                </a:schemeClr>
              </a:solidFill>
            </a:endParaRPr>
          </a:p>
          <a:p>
            <a:endParaRPr lang="el-GR" dirty="0">
              <a:solidFill>
                <a:schemeClr val="bg1"/>
              </a:solidFill>
            </a:endParaRPr>
          </a:p>
        </p:txBody>
      </p:sp>
      <p:sp>
        <p:nvSpPr>
          <p:cNvPr id="5" name="4 - Θέση αριθμού διαφάνειας"/>
          <p:cNvSpPr>
            <a:spLocks noGrp="1"/>
          </p:cNvSpPr>
          <p:nvPr>
            <p:ph type="sldNum" sz="quarter" idx="12"/>
          </p:nvPr>
        </p:nvSpPr>
        <p:spPr/>
        <p:txBody>
          <a:bodyPr/>
          <a:lstStyle/>
          <a:p>
            <a:fld id="{6A1554FB-CBE9-4868-9C00-CCEB7B41BCC9}" type="slidenum">
              <a:rPr lang="el-GR" smtClean="0"/>
              <a:pPr/>
              <a:t>39</a:t>
            </a:fld>
            <a:endParaRPr lang="el-GR"/>
          </a:p>
        </p:txBody>
      </p:sp>
      <p:sp>
        <p:nvSpPr>
          <p:cNvPr id="6" name="5 - Θέση υποσέλιδου"/>
          <p:cNvSpPr>
            <a:spLocks noGrp="1"/>
          </p:cNvSpPr>
          <p:nvPr>
            <p:ph type="ftr" sz="quarter" idx="11"/>
          </p:nvPr>
        </p:nvSpPr>
        <p:spPr/>
        <p:txBody>
          <a:bodyPr/>
          <a:lstStyle/>
          <a:p>
            <a:r>
              <a:rPr lang="el-GR" smtClean="0"/>
              <a:t>Ο.Π</a:t>
            </a: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3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3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3000"/>
                                        <p:tgtEl>
                                          <p:spTgt spid="3">
                                            <p:txEl>
                                              <p:pRg st="0" end="0"/>
                                            </p:txEl>
                                          </p:spTgt>
                                        </p:tgtEl>
                                      </p:cBhvr>
                                    </p:animEffect>
                                  </p:childTnLst>
                                </p:cTn>
                              </p:par>
                            </p:childTnLst>
                          </p:cTn>
                        </p:par>
                        <p:par>
                          <p:cTn id="10" fill="hold">
                            <p:stCondLst>
                              <p:cond delay="3000"/>
                            </p:stCondLst>
                            <p:childTnLst>
                              <p:par>
                                <p:cTn id="11" presetID="53" presetClass="entr" presetSubtype="0" fill="hold" nodeType="afterEffect">
                                  <p:stCondLst>
                                    <p:cond delay="100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3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3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5" dur="3000"/>
                                        <p:tgtEl>
                                          <p:spTgt spid="3">
                                            <p:txEl>
                                              <p:pRg st="1" end="1"/>
                                            </p:txEl>
                                          </p:spTgt>
                                        </p:tgtEl>
                                      </p:cBhvr>
                                    </p:animEffect>
                                  </p:childTnLst>
                                </p:cTn>
                              </p:par>
                            </p:childTnLst>
                          </p:cTn>
                        </p:par>
                        <p:par>
                          <p:cTn id="16" fill="hold">
                            <p:stCondLst>
                              <p:cond delay="7000"/>
                            </p:stCondLst>
                            <p:childTnLst>
                              <p:par>
                                <p:cTn id="17" presetID="53" presetClass="entr" presetSubtype="0" fill="hold" nodeType="afterEffect">
                                  <p:stCondLst>
                                    <p:cond delay="100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3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3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1" dur="3000"/>
                                        <p:tgtEl>
                                          <p:spTgt spid="3">
                                            <p:txEl>
                                              <p:pRg st="2" end="2"/>
                                            </p:txEl>
                                          </p:spTgt>
                                        </p:tgtEl>
                                      </p:cBhvr>
                                    </p:animEffect>
                                  </p:childTnLst>
                                </p:cTn>
                              </p:par>
                            </p:childTnLst>
                          </p:cTn>
                        </p:par>
                        <p:par>
                          <p:cTn id="22" fill="hold">
                            <p:stCondLst>
                              <p:cond delay="11000"/>
                            </p:stCondLst>
                            <p:childTnLst>
                              <p:par>
                                <p:cTn id="23" presetID="53" presetClass="entr" presetSubtype="0" fill="hold" nodeType="afterEffect">
                                  <p:stCondLst>
                                    <p:cond delay="100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3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3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7" dur="3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index01_02_Moreau_Leda.jpg"/>
          <p:cNvPicPr>
            <a:picLocks noGrp="1" noChangeAspect="1"/>
          </p:cNvPicPr>
          <p:nvPr>
            <p:ph idx="1"/>
          </p:nvPr>
        </p:nvPicPr>
        <p:blipFill>
          <a:blip r:embed="rId2" cstate="print">
            <a:lum bright="-10000"/>
          </a:blip>
          <a:stretch>
            <a:fillRect/>
          </a:stretch>
        </p:blipFill>
        <p:spPr>
          <a:xfrm>
            <a:off x="0" y="1"/>
            <a:ext cx="8244408" cy="6868261"/>
          </a:xfrm>
          <a:prstGeom prst="rect">
            <a:avLst/>
          </a:prstGeom>
          <a:ln>
            <a:noFill/>
          </a:ln>
          <a:effectLst>
            <a:outerShdw blurRad="292100" dist="139700" dir="2700000" algn="tl" rotWithShape="0">
              <a:srgbClr val="333333">
                <a:alpha val="65000"/>
              </a:srgbClr>
            </a:outerShdw>
          </a:effectLst>
        </p:spPr>
      </p:pic>
      <p:pic>
        <p:nvPicPr>
          <p:cNvPr id="5" name="4 - Εικόνα" descr="leonardo_leda.jpg"/>
          <p:cNvPicPr>
            <a:picLocks noChangeAspect="1"/>
          </p:cNvPicPr>
          <p:nvPr/>
        </p:nvPicPr>
        <p:blipFill>
          <a:blip r:embed="rId3" cstate="print"/>
          <a:stretch>
            <a:fillRect/>
          </a:stretch>
        </p:blipFill>
        <p:spPr>
          <a:xfrm rot="20560317">
            <a:off x="1074616" y="650786"/>
            <a:ext cx="3888432" cy="5152516"/>
          </a:xfrm>
          <a:prstGeom prst="rect">
            <a:avLst/>
          </a:prstGeom>
          <a:ln>
            <a:noFill/>
          </a:ln>
          <a:effectLst>
            <a:outerShdw blurRad="292100" dist="139700" dir="2700000" algn="tl" rotWithShape="0">
              <a:srgbClr val="333333">
                <a:alpha val="65000"/>
              </a:srgbClr>
            </a:outerShdw>
          </a:effectLst>
        </p:spPr>
      </p:pic>
      <p:sp>
        <p:nvSpPr>
          <p:cNvPr id="7" name="6 - TextBox"/>
          <p:cNvSpPr txBox="1"/>
          <p:nvPr/>
        </p:nvSpPr>
        <p:spPr>
          <a:xfrm rot="20547304">
            <a:off x="2839080" y="4993267"/>
            <a:ext cx="2796089" cy="400110"/>
          </a:xfrm>
          <a:prstGeom prst="rect">
            <a:avLst/>
          </a:prstGeom>
          <a:noFill/>
        </p:spPr>
        <p:txBody>
          <a:bodyPr wrap="square" rtlCol="0">
            <a:spAutoFit/>
          </a:bodyPr>
          <a:lstStyle/>
          <a:p>
            <a:r>
              <a:rPr lang="en-US" sz="2000" dirty="0" smtClean="0">
                <a:solidFill>
                  <a:schemeClr val="bg1"/>
                </a:solidFill>
              </a:rPr>
              <a:t>LEONARDO DA VINCI</a:t>
            </a:r>
            <a:endParaRPr lang="el-GR" sz="2000" dirty="0">
              <a:solidFill>
                <a:schemeClr val="bg1"/>
              </a:solidFill>
            </a:endParaRPr>
          </a:p>
        </p:txBody>
      </p:sp>
      <p:sp>
        <p:nvSpPr>
          <p:cNvPr id="8" name="7 - TextBox"/>
          <p:cNvSpPr txBox="1"/>
          <p:nvPr/>
        </p:nvSpPr>
        <p:spPr>
          <a:xfrm>
            <a:off x="5292080" y="5733256"/>
            <a:ext cx="2664296" cy="707886"/>
          </a:xfrm>
          <a:prstGeom prst="rect">
            <a:avLst/>
          </a:prstGeom>
          <a:noFill/>
        </p:spPr>
        <p:txBody>
          <a:bodyPr wrap="square" rtlCol="0">
            <a:spAutoFit/>
          </a:bodyPr>
          <a:lstStyle/>
          <a:p>
            <a:r>
              <a:rPr lang="en-US" sz="2000" b="1" dirty="0" smtClean="0">
                <a:solidFill>
                  <a:schemeClr val="bg1"/>
                </a:solidFill>
              </a:rPr>
              <a:t>GUSTAVE MOREAU</a:t>
            </a:r>
            <a:endParaRPr lang="el-GR" sz="2000" b="1" dirty="0">
              <a:solidFill>
                <a:schemeClr val="bg1"/>
              </a:solidFill>
            </a:endParaRPr>
          </a:p>
        </p:txBody>
      </p:sp>
      <p:sp>
        <p:nvSpPr>
          <p:cNvPr id="6" name="5 - Θέση αριθμού διαφάνειας"/>
          <p:cNvSpPr>
            <a:spLocks noGrp="1"/>
          </p:cNvSpPr>
          <p:nvPr>
            <p:ph type="sldNum" sz="quarter" idx="12"/>
          </p:nvPr>
        </p:nvSpPr>
        <p:spPr/>
        <p:txBody>
          <a:bodyPr/>
          <a:lstStyle/>
          <a:p>
            <a:fld id="{6A1554FB-CBE9-4868-9C00-CCEB7B41BCC9}" type="slidenum">
              <a:rPr lang="el-GR" smtClean="0"/>
              <a:pPr/>
              <a:t>4</a:t>
            </a:fld>
            <a:endParaRPr lang="el-GR"/>
          </a:p>
        </p:txBody>
      </p:sp>
      <p:sp>
        <p:nvSpPr>
          <p:cNvPr id="9" name="8 - Θέση υποσέλιδου"/>
          <p:cNvSpPr>
            <a:spLocks noGrp="1"/>
          </p:cNvSpPr>
          <p:nvPr>
            <p:ph type="ftr" sz="quarter" idx="11"/>
          </p:nvPr>
        </p:nvSpPr>
        <p:spPr/>
        <p:txBody>
          <a:bodyPr/>
          <a:lstStyle/>
          <a:p>
            <a:r>
              <a:rPr lang="el-GR" smtClean="0"/>
              <a:t>Ο.Π</a:t>
            </a: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150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Effect transition="in" filter="fade">
                                      <p:cBhvr>
                                        <p:cTn id="9" dur="2000"/>
                                        <p:tgtEl>
                                          <p:spTgt spid="5"/>
                                        </p:tgtEl>
                                      </p:cBhvr>
                                    </p:animEffect>
                                  </p:childTnLst>
                                </p:cTn>
                              </p:par>
                            </p:childTnLst>
                          </p:cTn>
                        </p:par>
                        <p:par>
                          <p:cTn id="10" fill="hold">
                            <p:stCondLst>
                              <p:cond delay="3500"/>
                            </p:stCondLst>
                            <p:childTnLst>
                              <p:par>
                                <p:cTn id="11" presetID="53"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par>
                          <p:cTn id="16" fill="hold">
                            <p:stCondLst>
                              <p:cond delay="4000"/>
                            </p:stCondLst>
                            <p:childTnLst>
                              <p:par>
                                <p:cTn id="17" presetID="53" presetClass="exit" presetSubtype="0" fill="hold" nodeType="afterEffect">
                                  <p:stCondLst>
                                    <p:cond delay="1500"/>
                                  </p:stCondLst>
                                  <p:childTnLst>
                                    <p:anim calcmode="lin" valueType="num">
                                      <p:cBhvr>
                                        <p:cTn id="18" dur="3000"/>
                                        <p:tgtEl>
                                          <p:spTgt spid="5"/>
                                        </p:tgtEl>
                                        <p:attrNameLst>
                                          <p:attrName>ppt_w</p:attrName>
                                        </p:attrNameLst>
                                      </p:cBhvr>
                                      <p:tavLst>
                                        <p:tav tm="0">
                                          <p:val>
                                            <p:strVal val="ppt_w"/>
                                          </p:val>
                                        </p:tav>
                                        <p:tav tm="100000">
                                          <p:val>
                                            <p:fltVal val="0"/>
                                          </p:val>
                                        </p:tav>
                                      </p:tavLst>
                                    </p:anim>
                                    <p:anim calcmode="lin" valueType="num">
                                      <p:cBhvr>
                                        <p:cTn id="19" dur="3000"/>
                                        <p:tgtEl>
                                          <p:spTgt spid="5"/>
                                        </p:tgtEl>
                                        <p:attrNameLst>
                                          <p:attrName>ppt_h</p:attrName>
                                        </p:attrNameLst>
                                      </p:cBhvr>
                                      <p:tavLst>
                                        <p:tav tm="0">
                                          <p:val>
                                            <p:strVal val="ppt_h"/>
                                          </p:val>
                                        </p:tav>
                                        <p:tav tm="100000">
                                          <p:val>
                                            <p:fltVal val="0"/>
                                          </p:val>
                                        </p:tav>
                                      </p:tavLst>
                                    </p:anim>
                                    <p:animEffect transition="out" filter="fade">
                                      <p:cBhvr>
                                        <p:cTn id="20" dur="3000"/>
                                        <p:tgtEl>
                                          <p:spTgt spid="5"/>
                                        </p:tgtEl>
                                      </p:cBhvr>
                                    </p:animEffect>
                                    <p:set>
                                      <p:cBhvr>
                                        <p:cTn id="21" dur="1" fill="hold">
                                          <p:stCondLst>
                                            <p:cond delay="2999"/>
                                          </p:stCondLst>
                                        </p:cTn>
                                        <p:tgtEl>
                                          <p:spTgt spid="5"/>
                                        </p:tgtEl>
                                        <p:attrNameLst>
                                          <p:attrName>style.visibility</p:attrName>
                                        </p:attrNameLst>
                                      </p:cBhvr>
                                      <p:to>
                                        <p:strVal val="hidden"/>
                                      </p:to>
                                    </p:set>
                                  </p:childTnLst>
                                </p:cTn>
                              </p:par>
                              <p:par>
                                <p:cTn id="22" presetID="53" presetClass="exit" presetSubtype="0" fill="hold" grpId="1" nodeType="withEffect">
                                  <p:stCondLst>
                                    <p:cond delay="1500"/>
                                  </p:stCondLst>
                                  <p:childTnLst>
                                    <p:anim calcmode="lin" valueType="num">
                                      <p:cBhvr>
                                        <p:cTn id="23" dur="3000"/>
                                        <p:tgtEl>
                                          <p:spTgt spid="7"/>
                                        </p:tgtEl>
                                        <p:attrNameLst>
                                          <p:attrName>ppt_w</p:attrName>
                                        </p:attrNameLst>
                                      </p:cBhvr>
                                      <p:tavLst>
                                        <p:tav tm="0">
                                          <p:val>
                                            <p:strVal val="ppt_w"/>
                                          </p:val>
                                        </p:tav>
                                        <p:tav tm="100000">
                                          <p:val>
                                            <p:fltVal val="0"/>
                                          </p:val>
                                        </p:tav>
                                      </p:tavLst>
                                    </p:anim>
                                    <p:anim calcmode="lin" valueType="num">
                                      <p:cBhvr>
                                        <p:cTn id="24" dur="3000"/>
                                        <p:tgtEl>
                                          <p:spTgt spid="7"/>
                                        </p:tgtEl>
                                        <p:attrNameLst>
                                          <p:attrName>ppt_h</p:attrName>
                                        </p:attrNameLst>
                                      </p:cBhvr>
                                      <p:tavLst>
                                        <p:tav tm="0">
                                          <p:val>
                                            <p:strVal val="ppt_h"/>
                                          </p:val>
                                        </p:tav>
                                        <p:tav tm="100000">
                                          <p:val>
                                            <p:fltVal val="0"/>
                                          </p:val>
                                        </p:tav>
                                      </p:tavLst>
                                    </p:anim>
                                    <p:animEffect transition="out" filter="fade">
                                      <p:cBhvr>
                                        <p:cTn id="25" dur="3000"/>
                                        <p:tgtEl>
                                          <p:spTgt spid="7"/>
                                        </p:tgtEl>
                                      </p:cBhvr>
                                    </p:animEffect>
                                    <p:set>
                                      <p:cBhvr>
                                        <p:cTn id="26" dur="1" fill="hold">
                                          <p:stCondLst>
                                            <p:cond delay="2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proudhon kefalh ths 8eias ekdikhshs.jpg"/>
          <p:cNvPicPr>
            <a:picLocks noChangeAspect="1"/>
          </p:cNvPicPr>
          <p:nvPr/>
        </p:nvPicPr>
        <p:blipFill>
          <a:blip r:embed="rId3" cstate="print">
            <a:duotone>
              <a:schemeClr val="accent2">
                <a:shade val="45000"/>
                <a:satMod val="135000"/>
              </a:schemeClr>
              <a:prstClr val="white"/>
            </a:duotone>
          </a:blip>
          <a:stretch>
            <a:fillRect/>
          </a:stretch>
        </p:blipFill>
        <p:spPr>
          <a:xfrm>
            <a:off x="0" y="0"/>
            <a:ext cx="8172400" cy="6858000"/>
          </a:xfrm>
          <a:prstGeom prst="rect">
            <a:avLst/>
          </a:prstGeom>
        </p:spPr>
      </p:pic>
      <p:sp>
        <p:nvSpPr>
          <p:cNvPr id="3" name="2 - Θέση περιεχομένου"/>
          <p:cNvSpPr>
            <a:spLocks noGrp="1"/>
          </p:cNvSpPr>
          <p:nvPr>
            <p:ph idx="1"/>
          </p:nvPr>
        </p:nvSpPr>
        <p:spPr>
          <a:xfrm>
            <a:off x="539552" y="548680"/>
            <a:ext cx="7416824" cy="5907056"/>
          </a:xfrm>
        </p:spPr>
        <p:txBody>
          <a:bodyPr>
            <a:normAutofit/>
          </a:bodyPr>
          <a:lstStyle/>
          <a:p>
            <a:r>
              <a:rPr lang="el-GR" sz="2800" dirty="0" smtClean="0">
                <a:solidFill>
                  <a:srgbClr val="360892"/>
                </a:solidFill>
              </a:rPr>
              <a:t>Η δεύτερη εκδοχή για τη γέννηση της Ελένης τη θέλει κόρη της Νέμεσης και του Δία. Σύμφωνα με αυτή την εκδοχή, ο Δίας καταδίωκε με ερωτικούς σκοπούς τη Νέμεση, η οποία για να τον αποφύγει μεταμορφώθηκε σε χήνα, τότε ο Δίας μεταμορφώθηκε σε κύκνο και ενώθηκε μαζί της. </a:t>
            </a:r>
          </a:p>
          <a:p>
            <a:r>
              <a:rPr lang="el-GR" sz="2800" dirty="0" smtClean="0">
                <a:solidFill>
                  <a:srgbClr val="360892"/>
                </a:solidFill>
              </a:rPr>
              <a:t>Ο μύθος αυτός ερμηνεύει ταυτόχρονα και το επίθετο της Ελένης «</a:t>
            </a:r>
            <a:r>
              <a:rPr lang="el-GR" sz="2800" dirty="0" err="1" smtClean="0">
                <a:solidFill>
                  <a:srgbClr val="360892"/>
                </a:solidFill>
              </a:rPr>
              <a:t>ραμνούσις</a:t>
            </a:r>
            <a:r>
              <a:rPr lang="el-GR" sz="2800" dirty="0" smtClean="0">
                <a:solidFill>
                  <a:srgbClr val="360892"/>
                </a:solidFill>
              </a:rPr>
              <a:t>», γιατί κατά τον Καλλίμαχο, ο Δίας ενώθηκε με τη Νέμεση στον </a:t>
            </a:r>
            <a:r>
              <a:rPr lang="el-GR" sz="2800" dirty="0" err="1" smtClean="0">
                <a:solidFill>
                  <a:srgbClr val="360892"/>
                </a:solidFill>
              </a:rPr>
              <a:t>Ραμνούντα</a:t>
            </a:r>
            <a:r>
              <a:rPr lang="el-GR" sz="2800" dirty="0" smtClean="0">
                <a:solidFill>
                  <a:srgbClr val="360892"/>
                </a:solidFill>
              </a:rPr>
              <a:t>, όπου υπάρχει και ο γνωστός ναός της Νέμεσης.</a:t>
            </a:r>
            <a:endParaRPr lang="el-GR" sz="2800" dirty="0">
              <a:solidFill>
                <a:srgbClr val="360892"/>
              </a:solidFill>
            </a:endParaRPr>
          </a:p>
        </p:txBody>
      </p:sp>
      <p:sp>
        <p:nvSpPr>
          <p:cNvPr id="5" name="4 - Θέση αριθμού διαφάνειας"/>
          <p:cNvSpPr>
            <a:spLocks noGrp="1"/>
          </p:cNvSpPr>
          <p:nvPr>
            <p:ph type="sldNum" sz="quarter" idx="12"/>
          </p:nvPr>
        </p:nvSpPr>
        <p:spPr/>
        <p:txBody>
          <a:bodyPr/>
          <a:lstStyle/>
          <a:p>
            <a:fld id="{6A1554FB-CBE9-4868-9C00-CCEB7B41BCC9}" type="slidenum">
              <a:rPr lang="el-GR" smtClean="0"/>
              <a:pPr/>
              <a:t>5</a:t>
            </a:fld>
            <a:endParaRPr lang="el-GR"/>
          </a:p>
        </p:txBody>
      </p:sp>
      <p:sp>
        <p:nvSpPr>
          <p:cNvPr id="6" name="5 - Θέση υποσέλιδου"/>
          <p:cNvSpPr>
            <a:spLocks noGrp="1"/>
          </p:cNvSpPr>
          <p:nvPr>
            <p:ph type="ftr" sz="quarter" idx="11"/>
          </p:nvPr>
        </p:nvSpPr>
        <p:spPr/>
        <p:txBody>
          <a:bodyPr/>
          <a:lstStyle/>
          <a:p>
            <a:r>
              <a:rPr lang="el-GR" smtClean="0"/>
              <a:t>Ο.Π</a:t>
            </a: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3">
                                            <p:txEl>
                                              <p:pRg st="0" end="0"/>
                                            </p:txEl>
                                          </p:spTgt>
                                        </p:tgtEl>
                                      </p:cBhvr>
                                    </p:animEffect>
                                  </p:childTnLst>
                                </p:cTn>
                              </p:par>
                            </p:childTnLst>
                          </p:cTn>
                        </p:par>
                        <p:par>
                          <p:cTn id="10" fill="hold">
                            <p:stCondLst>
                              <p:cond delay="3000"/>
                            </p:stCondLst>
                            <p:childTnLst>
                              <p:par>
                                <p:cTn id="11" presetID="53" presetClass="entr" presetSubtype="0" fill="hold" nodeType="afterEffect">
                                  <p:stCondLst>
                                    <p:cond delay="100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5"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thumb/6/60/Tethys_83d40m_AntakyaMuseum_Turkey.JPG/220px-Tethys_83d40m_AntakyaMuseum_Turkey.JPG"/>
          <p:cNvPicPr>
            <a:picLocks noChangeAspect="1" noChangeArrowheads="1"/>
          </p:cNvPicPr>
          <p:nvPr/>
        </p:nvPicPr>
        <p:blipFill>
          <a:blip r:embed="rId2" cstate="print"/>
          <a:srcRect/>
          <a:stretch>
            <a:fillRect/>
          </a:stretch>
        </p:blipFill>
        <p:spPr bwMode="auto">
          <a:xfrm>
            <a:off x="3995936" y="2636912"/>
            <a:ext cx="4176464" cy="4221088"/>
          </a:xfrm>
          <a:prstGeom prst="rect">
            <a:avLst/>
          </a:prstGeom>
          <a:ln>
            <a:noFill/>
          </a:ln>
          <a:effectLst>
            <a:outerShdw blurRad="292100" dist="139700" dir="2700000" algn="tl" rotWithShape="0">
              <a:srgbClr val="333333">
                <a:alpha val="65000"/>
              </a:srgbClr>
            </a:outerShdw>
          </a:effectLst>
        </p:spPr>
      </p:pic>
      <p:pic>
        <p:nvPicPr>
          <p:cNvPr id="1028" name="Picture 4" descr="http://upload.wikimedia.org/wikipedia/commons/thumb/5/52/Lightmatter_trevifountain.jpg/220px-Lightmatter_trevifountain.jpg"/>
          <p:cNvPicPr>
            <a:picLocks noChangeAspect="1" noChangeArrowheads="1"/>
          </p:cNvPicPr>
          <p:nvPr/>
        </p:nvPicPr>
        <p:blipFill>
          <a:blip r:embed="rId3" cstate="print"/>
          <a:srcRect/>
          <a:stretch>
            <a:fillRect/>
          </a:stretch>
        </p:blipFill>
        <p:spPr bwMode="auto">
          <a:xfrm>
            <a:off x="0" y="0"/>
            <a:ext cx="4355976" cy="6858000"/>
          </a:xfrm>
          <a:prstGeom prst="rect">
            <a:avLst/>
          </a:prstGeom>
          <a:ln>
            <a:noFill/>
          </a:ln>
          <a:effectLst>
            <a:outerShdw blurRad="292100" dist="139700" dir="2700000" algn="tl" rotWithShape="0">
              <a:srgbClr val="333333">
                <a:alpha val="65000"/>
              </a:srgbClr>
            </a:outerShdw>
          </a:effectLst>
        </p:spPr>
      </p:pic>
      <p:sp>
        <p:nvSpPr>
          <p:cNvPr id="3" name="2 - Θέση περιεχομένου"/>
          <p:cNvSpPr>
            <a:spLocks noGrp="1"/>
          </p:cNvSpPr>
          <p:nvPr>
            <p:ph idx="1"/>
          </p:nvPr>
        </p:nvSpPr>
        <p:spPr>
          <a:xfrm>
            <a:off x="4211960" y="188640"/>
            <a:ext cx="3960440" cy="2736304"/>
          </a:xfrm>
        </p:spPr>
        <p:txBody>
          <a:bodyPr>
            <a:normAutofit/>
          </a:bodyPr>
          <a:lstStyle/>
          <a:p>
            <a:pPr lvl="1"/>
            <a:r>
              <a:rPr lang="el-GR" sz="2400" dirty="0" smtClean="0"/>
              <a:t>Η τρίτη τέλος εκδοχή, διατυπωμένη από τον Ησίοδο, θέλει την Ελένη κόρη του Ωκεανού και της Τηθύος.</a:t>
            </a:r>
            <a:endParaRPr lang="el-GR" sz="2400" dirty="0"/>
          </a:p>
        </p:txBody>
      </p:sp>
      <p:sp>
        <p:nvSpPr>
          <p:cNvPr id="5" name="4 - Θέση αριθμού διαφάνειας"/>
          <p:cNvSpPr>
            <a:spLocks noGrp="1"/>
          </p:cNvSpPr>
          <p:nvPr>
            <p:ph type="sldNum" sz="quarter" idx="12"/>
          </p:nvPr>
        </p:nvSpPr>
        <p:spPr/>
        <p:txBody>
          <a:bodyPr/>
          <a:lstStyle/>
          <a:p>
            <a:fld id="{6A1554FB-CBE9-4868-9C00-CCEB7B41BCC9}" type="slidenum">
              <a:rPr lang="el-GR" smtClean="0"/>
              <a:pPr/>
              <a:t>6</a:t>
            </a:fld>
            <a:endParaRPr lang="el-GR"/>
          </a:p>
        </p:txBody>
      </p:sp>
      <p:sp>
        <p:nvSpPr>
          <p:cNvPr id="6" name="5 - Θέση υποσέλιδου"/>
          <p:cNvSpPr>
            <a:spLocks noGrp="1"/>
          </p:cNvSpPr>
          <p:nvPr>
            <p:ph type="ftr" sz="quarter" idx="11"/>
          </p:nvPr>
        </p:nvSpPr>
        <p:spPr/>
        <p:txBody>
          <a:bodyPr/>
          <a:lstStyle/>
          <a:p>
            <a:r>
              <a:rPr lang="el-GR" smtClean="0"/>
              <a:t>Ο.Π</a:t>
            </a: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p:cTn id="7" dur="3000" fill="hold"/>
                                        <p:tgtEl>
                                          <p:spTgt spid="1028"/>
                                        </p:tgtEl>
                                        <p:attrNameLst>
                                          <p:attrName>ppt_w</p:attrName>
                                        </p:attrNameLst>
                                      </p:cBhvr>
                                      <p:tavLst>
                                        <p:tav tm="0">
                                          <p:val>
                                            <p:fltVal val="0"/>
                                          </p:val>
                                        </p:tav>
                                        <p:tav tm="100000">
                                          <p:val>
                                            <p:strVal val="#ppt_w"/>
                                          </p:val>
                                        </p:tav>
                                      </p:tavLst>
                                    </p:anim>
                                    <p:anim calcmode="lin" valueType="num">
                                      <p:cBhvr>
                                        <p:cTn id="8" dur="3000" fill="hold"/>
                                        <p:tgtEl>
                                          <p:spTgt spid="1028"/>
                                        </p:tgtEl>
                                        <p:attrNameLst>
                                          <p:attrName>ppt_h</p:attrName>
                                        </p:attrNameLst>
                                      </p:cBhvr>
                                      <p:tavLst>
                                        <p:tav tm="0">
                                          <p:val>
                                            <p:fltVal val="0"/>
                                          </p:val>
                                        </p:tav>
                                        <p:tav tm="100000">
                                          <p:val>
                                            <p:strVal val="#ppt_h"/>
                                          </p:val>
                                        </p:tav>
                                      </p:tavLst>
                                    </p:anim>
                                    <p:animEffect transition="in" filter="fade">
                                      <p:cBhvr>
                                        <p:cTn id="9" dur="3000"/>
                                        <p:tgtEl>
                                          <p:spTgt spid="1028"/>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2000"/>
                                        <p:tgtEl>
                                          <p:spTgt spid="3">
                                            <p:txEl>
                                              <p:pRg st="0" end="0"/>
                                            </p:txEl>
                                          </p:spTgt>
                                        </p:tgtEl>
                                      </p:cBhvr>
                                    </p:animEffect>
                                  </p:childTnLst>
                                </p:cTn>
                              </p:par>
                            </p:childTnLst>
                          </p:cTn>
                        </p:par>
                        <p:par>
                          <p:cTn id="15" fill="hold">
                            <p:stCondLst>
                              <p:cond delay="3000"/>
                            </p:stCondLst>
                            <p:childTnLst>
                              <p:par>
                                <p:cTn id="16" presetID="53" presetClass="entr" presetSubtype="0" fill="hold" nodeType="afterEffect">
                                  <p:stCondLst>
                                    <p:cond delay="0"/>
                                  </p:stCondLst>
                                  <p:childTnLst>
                                    <p:set>
                                      <p:cBhvr>
                                        <p:cTn id="17" dur="1" fill="hold">
                                          <p:stCondLst>
                                            <p:cond delay="0"/>
                                          </p:stCondLst>
                                        </p:cTn>
                                        <p:tgtEl>
                                          <p:spTgt spid="1026"/>
                                        </p:tgtEl>
                                        <p:attrNameLst>
                                          <p:attrName>style.visibility</p:attrName>
                                        </p:attrNameLst>
                                      </p:cBhvr>
                                      <p:to>
                                        <p:strVal val="visible"/>
                                      </p:to>
                                    </p:set>
                                    <p:anim calcmode="lin" valueType="num">
                                      <p:cBhvr>
                                        <p:cTn id="18" dur="3000" fill="hold"/>
                                        <p:tgtEl>
                                          <p:spTgt spid="1026"/>
                                        </p:tgtEl>
                                        <p:attrNameLst>
                                          <p:attrName>ppt_w</p:attrName>
                                        </p:attrNameLst>
                                      </p:cBhvr>
                                      <p:tavLst>
                                        <p:tav tm="0">
                                          <p:val>
                                            <p:fltVal val="0"/>
                                          </p:val>
                                        </p:tav>
                                        <p:tav tm="100000">
                                          <p:val>
                                            <p:strVal val="#ppt_w"/>
                                          </p:val>
                                        </p:tav>
                                      </p:tavLst>
                                    </p:anim>
                                    <p:anim calcmode="lin" valueType="num">
                                      <p:cBhvr>
                                        <p:cTn id="19" dur="3000" fill="hold"/>
                                        <p:tgtEl>
                                          <p:spTgt spid="1026"/>
                                        </p:tgtEl>
                                        <p:attrNameLst>
                                          <p:attrName>ppt_h</p:attrName>
                                        </p:attrNameLst>
                                      </p:cBhvr>
                                      <p:tavLst>
                                        <p:tav tm="0">
                                          <p:val>
                                            <p:fltVal val="0"/>
                                          </p:val>
                                        </p:tav>
                                        <p:tav tm="100000">
                                          <p:val>
                                            <p:strVal val="#ppt_h"/>
                                          </p:val>
                                        </p:tav>
                                      </p:tavLst>
                                    </p:anim>
                                    <p:animEffect transition="in" filter="fade">
                                      <p:cBhvr>
                                        <p:cTn id="20" dur="3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descr="C:\Users\Georgia\Pictures\θέατρα\1a_arpages.jpg"/>
          <p:cNvPicPr>
            <a:picLocks noChangeAspect="1" noChangeArrowheads="1"/>
          </p:cNvPicPr>
          <p:nvPr/>
        </p:nvPicPr>
        <p:blipFill>
          <a:blip r:embed="rId2" cstate="print">
            <a:duotone>
              <a:prstClr val="black"/>
              <a:schemeClr val="bg2">
                <a:tint val="45000"/>
                <a:satMod val="400000"/>
              </a:schemeClr>
            </a:duotone>
            <a:lum contrast="-40000"/>
          </a:blip>
          <a:srcRect/>
          <a:stretch>
            <a:fillRect/>
          </a:stretch>
        </p:blipFill>
        <p:spPr bwMode="auto">
          <a:xfrm>
            <a:off x="0" y="0"/>
            <a:ext cx="8172400" cy="6858000"/>
          </a:xfrm>
          <a:prstGeom prst="rect">
            <a:avLst/>
          </a:prstGeom>
          <a:noFill/>
        </p:spPr>
      </p:pic>
      <p:sp>
        <p:nvSpPr>
          <p:cNvPr id="2" name="1 - Τίτλος"/>
          <p:cNvSpPr>
            <a:spLocks noGrp="1"/>
          </p:cNvSpPr>
          <p:nvPr>
            <p:ph type="title"/>
          </p:nvPr>
        </p:nvSpPr>
        <p:spPr>
          <a:xfrm>
            <a:off x="251520" y="320040"/>
            <a:ext cx="7632848" cy="1143000"/>
          </a:xfrm>
        </p:spPr>
        <p:txBody>
          <a:bodyPr>
            <a:normAutofit/>
          </a:bodyPr>
          <a:lstStyle/>
          <a:p>
            <a:pPr algn="ctr"/>
            <a:r>
              <a:rPr lang="el-GR" sz="3200" dirty="0" smtClean="0"/>
              <a:t>Η </a:t>
            </a:r>
            <a:r>
              <a:rPr lang="el-GR" sz="3200" dirty="0" smtClean="0"/>
              <a:t>απαγωγή της </a:t>
            </a:r>
            <a:r>
              <a:rPr lang="el-GR" sz="3200" dirty="0" smtClean="0"/>
              <a:t>Ε</a:t>
            </a:r>
            <a:r>
              <a:rPr lang="el-GR" sz="3200" dirty="0" smtClean="0"/>
              <a:t>λένης από τον Θησέα</a:t>
            </a:r>
            <a:endParaRPr lang="el-GR" sz="3200" dirty="0"/>
          </a:p>
        </p:txBody>
      </p:sp>
      <p:sp>
        <p:nvSpPr>
          <p:cNvPr id="3" name="2 - Θέση περιεχομένου"/>
          <p:cNvSpPr>
            <a:spLocks noGrp="1"/>
          </p:cNvSpPr>
          <p:nvPr>
            <p:ph idx="1"/>
          </p:nvPr>
        </p:nvSpPr>
        <p:spPr>
          <a:xfrm>
            <a:off x="683568" y="2996952"/>
            <a:ext cx="7239000" cy="3240360"/>
          </a:xfrm>
        </p:spPr>
        <p:txBody>
          <a:bodyPr>
            <a:noAutofit/>
          </a:bodyPr>
          <a:lstStyle/>
          <a:p>
            <a:pPr lvl="1"/>
            <a:r>
              <a:rPr lang="el-GR" sz="2800" b="1" dirty="0" smtClean="0">
                <a:solidFill>
                  <a:schemeClr val="accent6">
                    <a:lumMod val="20000"/>
                    <a:lumOff val="80000"/>
                  </a:schemeClr>
                </a:solidFill>
              </a:rPr>
              <a:t>Σύμφωνα με κάποια παράδοση άγνωστη στον Όμηρο, ο Θησέας μαζί με το σύντροφό του </a:t>
            </a:r>
            <a:r>
              <a:rPr lang="el-GR" sz="2800" b="1" dirty="0" err="1" smtClean="0">
                <a:solidFill>
                  <a:schemeClr val="accent6">
                    <a:lumMod val="20000"/>
                    <a:lumOff val="80000"/>
                  </a:schemeClr>
                </a:solidFill>
              </a:rPr>
              <a:t>Πείριθου</a:t>
            </a:r>
            <a:r>
              <a:rPr lang="el-GR" sz="2800" b="1" dirty="0" smtClean="0">
                <a:solidFill>
                  <a:schemeClr val="accent6">
                    <a:lumMod val="20000"/>
                    <a:lumOff val="80000"/>
                  </a:schemeClr>
                </a:solidFill>
              </a:rPr>
              <a:t>  απήγαγε την Ελένη, νεαρή ακόμα κοπέλα, μέσα από τον κύκλο του χορού των κοριτσιών, στο ιερό της </a:t>
            </a:r>
            <a:r>
              <a:rPr lang="el-GR" sz="2800" b="1" dirty="0" err="1" smtClean="0">
                <a:solidFill>
                  <a:schemeClr val="accent6">
                    <a:lumMod val="20000"/>
                    <a:lumOff val="80000"/>
                  </a:schemeClr>
                </a:solidFill>
              </a:rPr>
              <a:t>Ορθίας</a:t>
            </a:r>
            <a:r>
              <a:rPr lang="el-GR" sz="2800" b="1" dirty="0" smtClean="0">
                <a:solidFill>
                  <a:schemeClr val="accent6">
                    <a:lumMod val="20000"/>
                    <a:lumOff val="80000"/>
                  </a:schemeClr>
                </a:solidFill>
              </a:rPr>
              <a:t> Αρτέμιδος στην Σπάρτη.  </a:t>
            </a:r>
            <a:endParaRPr lang="el-GR" sz="2800" b="1" dirty="0">
              <a:solidFill>
                <a:schemeClr val="accent6">
                  <a:lumMod val="20000"/>
                  <a:lumOff val="80000"/>
                </a:schemeClr>
              </a:solidFill>
            </a:endParaRPr>
          </a:p>
        </p:txBody>
      </p:sp>
      <p:sp>
        <p:nvSpPr>
          <p:cNvPr id="5" name="4 - Θέση αριθμού διαφάνειας"/>
          <p:cNvSpPr>
            <a:spLocks noGrp="1"/>
          </p:cNvSpPr>
          <p:nvPr>
            <p:ph type="sldNum" sz="quarter" idx="12"/>
          </p:nvPr>
        </p:nvSpPr>
        <p:spPr/>
        <p:txBody>
          <a:bodyPr/>
          <a:lstStyle/>
          <a:p>
            <a:fld id="{6A1554FB-CBE9-4868-9C00-CCEB7B41BCC9}" type="slidenum">
              <a:rPr lang="el-GR" smtClean="0"/>
              <a:pPr/>
              <a:t>7</a:t>
            </a:fld>
            <a:endParaRPr lang="el-GR"/>
          </a:p>
        </p:txBody>
      </p:sp>
      <p:sp>
        <p:nvSpPr>
          <p:cNvPr id="6" name="5 - Θέση υποσέλιδου"/>
          <p:cNvSpPr>
            <a:spLocks noGrp="1"/>
          </p:cNvSpPr>
          <p:nvPr>
            <p:ph type="ftr" sz="quarter" idx="11"/>
          </p:nvPr>
        </p:nvSpPr>
        <p:spPr/>
        <p:txBody>
          <a:bodyPr/>
          <a:lstStyle/>
          <a:p>
            <a:r>
              <a:rPr lang="el-GR" smtClean="0"/>
              <a:t>Ο.Π</a:t>
            </a: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strVal val="#ppt_w*0.70"/>
                                          </p:val>
                                        </p:tav>
                                        <p:tav tm="100000">
                                          <p:val>
                                            <p:strVal val="#ppt_w"/>
                                          </p:val>
                                        </p:tav>
                                      </p:tavLst>
                                    </p:anim>
                                    <p:anim calcmode="lin" valueType="num">
                                      <p:cBhvr>
                                        <p:cTn id="8" dur="3000" fill="hold"/>
                                        <p:tgtEl>
                                          <p:spTgt spid="2"/>
                                        </p:tgtEl>
                                        <p:attrNameLst>
                                          <p:attrName>ppt_h</p:attrName>
                                        </p:attrNameLst>
                                      </p:cBhvr>
                                      <p:tavLst>
                                        <p:tav tm="0">
                                          <p:val>
                                            <p:strVal val="#ppt_h"/>
                                          </p:val>
                                        </p:tav>
                                        <p:tav tm="100000">
                                          <p:val>
                                            <p:strVal val="#ppt_h"/>
                                          </p:val>
                                        </p:tav>
                                      </p:tavLst>
                                    </p:anim>
                                    <p:animEffect transition="in" filter="fade">
                                      <p:cBhvr>
                                        <p:cTn id="9" dur="3000"/>
                                        <p:tgtEl>
                                          <p:spTgt spid="2"/>
                                        </p:tgtEl>
                                      </p:cBhvr>
                                    </p:animEffect>
                                  </p:childTnLst>
                                </p:cTn>
                              </p:par>
                            </p:childTnLst>
                          </p:cTn>
                        </p:par>
                        <p:par>
                          <p:cTn id="10" fill="hold">
                            <p:stCondLst>
                              <p:cond delay="3000"/>
                            </p:stCondLst>
                            <p:childTnLst>
                              <p:par>
                                <p:cTn id="11" presetID="53"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3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3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3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1_arpages.jpg"/>
          <p:cNvPicPr>
            <a:picLocks noChangeAspect="1"/>
          </p:cNvPicPr>
          <p:nvPr/>
        </p:nvPicPr>
        <p:blipFill>
          <a:blip r:embed="rId2" cstate="print">
            <a:lum bright="30000"/>
          </a:blip>
          <a:stretch>
            <a:fillRect/>
          </a:stretch>
        </p:blipFill>
        <p:spPr>
          <a:xfrm>
            <a:off x="0" y="0"/>
            <a:ext cx="8172400" cy="6858000"/>
          </a:xfrm>
          <a:prstGeom prst="rect">
            <a:avLst/>
          </a:prstGeom>
        </p:spPr>
      </p:pic>
      <p:sp>
        <p:nvSpPr>
          <p:cNvPr id="3" name="2 - Θέση περιεχομένου"/>
          <p:cNvSpPr>
            <a:spLocks noGrp="1"/>
          </p:cNvSpPr>
          <p:nvPr>
            <p:ph idx="1"/>
          </p:nvPr>
        </p:nvSpPr>
        <p:spPr>
          <a:xfrm>
            <a:off x="611560" y="908720"/>
            <a:ext cx="7084640" cy="5547016"/>
          </a:xfrm>
        </p:spPr>
        <p:txBody>
          <a:bodyPr>
            <a:normAutofit/>
          </a:bodyPr>
          <a:lstStyle/>
          <a:p>
            <a:r>
              <a:rPr lang="el-GR" sz="2800" b="1" dirty="0" smtClean="0">
                <a:solidFill>
                  <a:srgbClr val="002060"/>
                </a:solidFill>
              </a:rPr>
              <a:t>Την έφερε στην </a:t>
            </a:r>
            <a:r>
              <a:rPr lang="el-GR" sz="2800" b="1" dirty="0" err="1" smtClean="0">
                <a:solidFill>
                  <a:srgbClr val="002060"/>
                </a:solidFill>
              </a:rPr>
              <a:t>Αφίδνα</a:t>
            </a:r>
            <a:r>
              <a:rPr lang="el-GR" sz="2800" b="1" dirty="0" smtClean="0">
                <a:solidFill>
                  <a:srgbClr val="002060"/>
                </a:solidFill>
              </a:rPr>
              <a:t>, στην Αττική, κοντά στη μητέρα του την Αίθρα. Περίοικοι όμως ειδοποίησαν τους αδερφούς της Ελένης Διόσκουρους. Αυτοί έσπευσαν στην Αττική και, επωφελούμενοι από το ότι ο Θησέας είχε κατέβει στον </a:t>
            </a:r>
            <a:r>
              <a:rPr lang="el-GR" sz="2800" b="1" dirty="0" err="1" smtClean="0">
                <a:solidFill>
                  <a:srgbClr val="002060"/>
                </a:solidFill>
              </a:rPr>
              <a:t>Άδη</a:t>
            </a:r>
            <a:r>
              <a:rPr lang="el-GR" sz="2800" b="1" dirty="0" smtClean="0">
                <a:solidFill>
                  <a:srgbClr val="002060"/>
                </a:solidFill>
              </a:rPr>
              <a:t>, ελευθέρωσαν την αδερφή τους και την έφεραν πίσω στην Σπάρτη. Μαζί της έφεραν αιχμάλωτη και την μητέρα του Θησέα, Αίθρα, την οποία είχε δούλη αργότερα στην Τροία η Ελένη.</a:t>
            </a:r>
            <a:endParaRPr lang="el-GR" sz="2800" b="1" dirty="0">
              <a:solidFill>
                <a:srgbClr val="002060"/>
              </a:solidFill>
            </a:endParaRPr>
          </a:p>
        </p:txBody>
      </p:sp>
      <p:sp>
        <p:nvSpPr>
          <p:cNvPr id="5" name="4 - Θέση αριθμού διαφάνειας"/>
          <p:cNvSpPr>
            <a:spLocks noGrp="1"/>
          </p:cNvSpPr>
          <p:nvPr>
            <p:ph type="sldNum" sz="quarter" idx="12"/>
          </p:nvPr>
        </p:nvSpPr>
        <p:spPr/>
        <p:txBody>
          <a:bodyPr/>
          <a:lstStyle/>
          <a:p>
            <a:fld id="{6A1554FB-CBE9-4868-9C00-CCEB7B41BCC9}" type="slidenum">
              <a:rPr lang="el-GR" smtClean="0"/>
              <a:pPr/>
              <a:t>8</a:t>
            </a:fld>
            <a:endParaRPr lang="el-GR"/>
          </a:p>
        </p:txBody>
      </p:sp>
      <p:sp>
        <p:nvSpPr>
          <p:cNvPr id="6" name="5 - Θέση υποσέλιδου"/>
          <p:cNvSpPr>
            <a:spLocks noGrp="1"/>
          </p:cNvSpPr>
          <p:nvPr>
            <p:ph type="ftr" sz="quarter" idx="11"/>
          </p:nvPr>
        </p:nvSpPr>
        <p:spPr/>
        <p:txBody>
          <a:bodyPr/>
          <a:lstStyle/>
          <a:p>
            <a:r>
              <a:rPr lang="el-GR" smtClean="0"/>
              <a:t>Ο.Π</a:t>
            </a: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3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3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3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Georgia\Pictures\θέατρα\μενελεν.jpg"/>
          <p:cNvPicPr>
            <a:picLocks noChangeAspect="1" noChangeArrowheads="1"/>
          </p:cNvPicPr>
          <p:nvPr/>
        </p:nvPicPr>
        <p:blipFill>
          <a:blip r:embed="rId2" cstate="print"/>
          <a:srcRect/>
          <a:stretch>
            <a:fillRect/>
          </a:stretch>
        </p:blipFill>
        <p:spPr bwMode="auto">
          <a:xfrm>
            <a:off x="3851920" y="0"/>
            <a:ext cx="4320480" cy="6858000"/>
          </a:xfrm>
          <a:prstGeom prst="rect">
            <a:avLst/>
          </a:prstGeom>
          <a:ln>
            <a:noFill/>
          </a:ln>
          <a:effectLst>
            <a:outerShdw blurRad="292100" dist="139700" dir="2700000" algn="tl" rotWithShape="0">
              <a:srgbClr val="333333">
                <a:alpha val="65000"/>
              </a:srgbClr>
            </a:outerShdw>
          </a:effectLst>
        </p:spPr>
      </p:pic>
      <p:sp>
        <p:nvSpPr>
          <p:cNvPr id="3" name="2 - Θέση περιεχομένου"/>
          <p:cNvSpPr>
            <a:spLocks noGrp="1"/>
          </p:cNvSpPr>
          <p:nvPr>
            <p:ph idx="1"/>
          </p:nvPr>
        </p:nvSpPr>
        <p:spPr>
          <a:xfrm>
            <a:off x="0" y="476672"/>
            <a:ext cx="4067944" cy="5904656"/>
          </a:xfrm>
          <a:solidFill>
            <a:schemeClr val="accent4">
              <a:lumMod val="75000"/>
            </a:schemeClr>
          </a:solidFill>
        </p:spPr>
        <p:txBody>
          <a:bodyPr>
            <a:normAutofit fontScale="85000" lnSpcReduction="20000"/>
          </a:bodyPr>
          <a:lstStyle/>
          <a:p>
            <a:r>
              <a:rPr lang="el-GR" b="1" dirty="0" smtClean="0">
                <a:solidFill>
                  <a:srgbClr val="E9691B"/>
                </a:solidFill>
              </a:rPr>
              <a:t>Μετά την επιστροφή της στη Σπάρτη οι διασημότεροι βασιλείς και ήρωες της εποχής, διεκδικούσαν την Ελένη για σύζυγό τους.</a:t>
            </a:r>
          </a:p>
          <a:p>
            <a:pPr>
              <a:buNone/>
            </a:pPr>
            <a:endParaRPr lang="el-GR" b="1" dirty="0" smtClean="0">
              <a:solidFill>
                <a:srgbClr val="E9691B"/>
              </a:solidFill>
            </a:endParaRPr>
          </a:p>
          <a:p>
            <a:r>
              <a:rPr lang="el-GR" b="1" dirty="0" smtClean="0">
                <a:solidFill>
                  <a:srgbClr val="E9691B"/>
                </a:solidFill>
              </a:rPr>
              <a:t> Ο Τυνδάρεως, με συμβουλή του Οδυσσέα, πριν αποφασίσει σε ποιον θα έδινε την Ελένη, υποχρέωσε όλους τους μνηστήρες να ορκιστούν, πατώντας πάνω σε θυσιασμένο άλογο, ότι θα βοηθήσουν τον εκλεκτό της, αν κάποιος ήθελε να του αμφισβητήσει την γυναίκα.</a:t>
            </a:r>
            <a:endParaRPr lang="el-GR" b="1" dirty="0">
              <a:solidFill>
                <a:srgbClr val="E9691B"/>
              </a:solidFill>
            </a:endParaRPr>
          </a:p>
        </p:txBody>
      </p:sp>
      <p:sp>
        <p:nvSpPr>
          <p:cNvPr id="4" name="3 - Θέση αριθμού διαφάνειας"/>
          <p:cNvSpPr>
            <a:spLocks noGrp="1"/>
          </p:cNvSpPr>
          <p:nvPr>
            <p:ph type="sldNum" sz="quarter" idx="12"/>
          </p:nvPr>
        </p:nvSpPr>
        <p:spPr/>
        <p:txBody>
          <a:bodyPr/>
          <a:lstStyle/>
          <a:p>
            <a:fld id="{6A1554FB-CBE9-4868-9C00-CCEB7B41BCC9}" type="slidenum">
              <a:rPr lang="el-GR" smtClean="0"/>
              <a:pPr/>
              <a:t>9</a:t>
            </a:fld>
            <a:endParaRPr lang="el-GR"/>
          </a:p>
        </p:txBody>
      </p:sp>
      <p:sp>
        <p:nvSpPr>
          <p:cNvPr id="5" name="4 - Θέση υποσέλιδου"/>
          <p:cNvSpPr>
            <a:spLocks noGrp="1"/>
          </p:cNvSpPr>
          <p:nvPr>
            <p:ph type="ftr" sz="quarter" idx="11"/>
          </p:nvPr>
        </p:nvSpPr>
        <p:spPr/>
        <p:txBody>
          <a:bodyPr/>
          <a:lstStyle/>
          <a:p>
            <a:r>
              <a:rPr lang="el-GR" smtClean="0"/>
              <a:t>Ο.Π</a:t>
            </a: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3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3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3000"/>
                                        <p:tgtEl>
                                          <p:spTgt spid="3">
                                            <p:txEl>
                                              <p:pRg st="0" end="0"/>
                                            </p:txEl>
                                          </p:spTgt>
                                        </p:tgtEl>
                                      </p:cBhvr>
                                    </p:animEffect>
                                  </p:childTnLst>
                                </p:cTn>
                              </p:par>
                            </p:childTnLst>
                          </p:cTn>
                        </p:par>
                        <p:par>
                          <p:cTn id="10" fill="hold">
                            <p:stCondLst>
                              <p:cond delay="3000"/>
                            </p:stCondLst>
                            <p:childTnLst>
                              <p:par>
                                <p:cTn id="11" presetID="53"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3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3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5" dur="3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ποκορύφωμα">
  <a:themeElements>
    <a:clrScheme name="Αποκορύφωμα">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Αποκορύφωμα">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Αποκορύφωμα">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4351</TotalTime>
  <Words>3344</Words>
  <Application>Microsoft Office PowerPoint</Application>
  <PresentationFormat>Προβολή στην οθόνη (4:3)</PresentationFormat>
  <Paragraphs>234</Paragraphs>
  <Slides>39</Slides>
  <Notes>10</Notes>
  <HiddenSlides>0</HiddenSlides>
  <MMClips>0</MMClips>
  <ScaleCrop>false</ScaleCrop>
  <HeadingPairs>
    <vt:vector size="4" baseType="variant">
      <vt:variant>
        <vt:lpstr>Θέμα</vt:lpstr>
      </vt:variant>
      <vt:variant>
        <vt:i4>1</vt:i4>
      </vt:variant>
      <vt:variant>
        <vt:lpstr>Τίτλοι διαφανειών</vt:lpstr>
      </vt:variant>
      <vt:variant>
        <vt:i4>39</vt:i4>
      </vt:variant>
    </vt:vector>
  </HeadingPairs>
  <TitlesOfParts>
    <vt:vector size="40" baseType="lpstr">
      <vt:lpstr>Αποκορύφωμα</vt:lpstr>
      <vt:lpstr>Η ΕΛΕΝΗ ΤΗΣ ΠΑΡΑΔΟΣΗΣ ΣΤΟΝ  ΕΥΡΙΠΙΔΗ  </vt:lpstr>
      <vt:lpstr>Η ΓΕΝΕΑΛΟΓΙΑ ΤΗΣ ελενησ </vt:lpstr>
      <vt:lpstr>Διαφάνεια 3</vt:lpstr>
      <vt:lpstr>Διαφάνεια 4</vt:lpstr>
      <vt:lpstr>Διαφάνεια 5</vt:lpstr>
      <vt:lpstr>Διαφάνεια 6</vt:lpstr>
      <vt:lpstr>Η απαγωγή της Ελένης από τον Θησέα</vt:lpstr>
      <vt:lpstr>Διαφάνεια 8</vt:lpstr>
      <vt:lpstr>Διαφάνεια 9</vt:lpstr>
      <vt:lpstr>Διαφάνεια 10</vt:lpstr>
      <vt:lpstr>Francesco Primaticcio – η αρπαγη τησ ελενησ</vt:lpstr>
      <vt:lpstr>Γκουίντο Ρένι, Η απαγωγή της Ελένης (Λούβρο)</vt:lpstr>
      <vt:lpstr>Διαφάνεια 13</vt:lpstr>
      <vt:lpstr>Διαφάνεια 14</vt:lpstr>
      <vt:lpstr>Διαφάνεια 15</vt:lpstr>
      <vt:lpstr>Η Ελένη στα τείχη της Τροίας</vt:lpstr>
      <vt:lpstr>Διαφάνεια 17</vt:lpstr>
      <vt:lpstr>Η επανασύνδεση Μενελάου-Ελένης</vt:lpstr>
      <vt:lpstr>Διαφάνεια 19</vt:lpstr>
      <vt:lpstr>Διαφάνεια 20</vt:lpstr>
      <vt:lpstr>Διαφάνεια 21</vt:lpstr>
      <vt:lpstr>Διαφάνεια 22</vt:lpstr>
      <vt:lpstr>Διαφάνεια 23</vt:lpstr>
      <vt:lpstr>Διαφάνεια 24</vt:lpstr>
      <vt:lpstr>Διαφάνεια 25</vt:lpstr>
      <vt:lpstr>Η ελενη αναγνωριζει τον τηλεμαχο</vt:lpstr>
      <vt:lpstr>Η ελενη στη λυρικη ποιηση</vt:lpstr>
      <vt:lpstr>Διαφάνεια 28</vt:lpstr>
      <vt:lpstr>Η Αφροδίτη βάζει τον πόθο στην Ελένη για τον Πάρη </vt:lpstr>
      <vt:lpstr>Η Σαπφώ για την Ελένη</vt:lpstr>
      <vt:lpstr>Διαφάνεια 31</vt:lpstr>
      <vt:lpstr>Ο Αισχύλος για την Ελένη</vt:lpstr>
      <vt:lpstr>Ο Ευριπίδης για την Ελένη</vt:lpstr>
      <vt:lpstr>Διαφάνεια 34</vt:lpstr>
      <vt:lpstr>Διαφάνεια 35</vt:lpstr>
      <vt:lpstr>Διαφάνεια 36</vt:lpstr>
      <vt:lpstr>Διαφάνεια 37</vt:lpstr>
      <vt:lpstr>Ποια  είναι στ’αληθεια η ελενη;</vt:lpstr>
      <vt:lpstr>Διαφάνεια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ΕΛΕΝΗ ΤΗΣ ΠΑΡΑΔΟΣΗΣ</dc:title>
  <dc:creator>Georgia</dc:creator>
  <cp:lastModifiedBy>OURANIA</cp:lastModifiedBy>
  <cp:revision>139</cp:revision>
  <dcterms:created xsi:type="dcterms:W3CDTF">2012-09-23T05:47:27Z</dcterms:created>
  <dcterms:modified xsi:type="dcterms:W3CDTF">2012-11-06T20:46:22Z</dcterms:modified>
</cp:coreProperties>
</file>